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media/image7.jpg" ContentType="image/jpg"/>
  <Override PartName="/ppt/media/image14.jpg" ContentType="image/jpg"/>
  <Override PartName="/ppt/media/image15.jpg" ContentType="image/jpg"/>
  <Override PartName="/ppt/media/image28.jpg" ContentType="image/jpg"/>
  <Override PartName="/ppt/media/image29.jpg" ContentType="image/jpg"/>
  <Override PartName="/ppt/media/image30.jpg" ContentType="image/jpg"/>
  <Override PartName="/ppt/media/image41.jpg" ContentType="image/jpg"/>
  <Override PartName="/ppt/media/image46.jpg" ContentType="image/jpg"/>
  <Override PartName="/ppt/media/image47.jpg" ContentType="image/jpg"/>
  <Override PartName="/ppt/media/image48.jpg" ContentType="image/jpg"/>
  <Override PartName="/ppt/media/image76.jpg" ContentType="image/jpg"/>
  <Override PartName="/ppt/media/image77.jpg" ContentType="image/jpg"/>
  <Override PartName="/ppt/media/image78.jpg" ContentType="image/jpg"/>
  <Override PartName="/ppt/media/image84.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5"/>
    <p:sldMasterId id="2147483657" r:id="rId6"/>
    <p:sldMasterId id="2147483663" r:id="rId7"/>
    <p:sldMasterId id="2147483666" r:id="rId8"/>
  </p:sldMasterIdLst>
  <p:notesMasterIdLst>
    <p:notesMasterId r:id="rId16"/>
  </p:notesMasterIdLst>
  <p:handoutMasterIdLst>
    <p:handoutMasterId r:id="rId17"/>
  </p:handoutMasterIdLst>
  <p:sldIdLst>
    <p:sldId id="257" r:id="rId9"/>
    <p:sldId id="258" r:id="rId10"/>
    <p:sldId id="273" r:id="rId11"/>
    <p:sldId id="305" r:id="rId12"/>
    <p:sldId id="277" r:id="rId13"/>
    <p:sldId id="259" r:id="rId14"/>
    <p:sldId id="307"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F3CA948-CFF9-204B-BB82-387378068029}">
          <p14:sldIdLst>
            <p14:sldId id="257"/>
            <p14:sldId id="258"/>
            <p14:sldId id="273"/>
            <p14:sldId id="305"/>
            <p14:sldId id="277"/>
            <p14:sldId id="259"/>
            <p14:sldId id="307"/>
          </p14:sldIdLst>
        </p14:section>
      </p14:sectionLst>
    </p:ext>
    <p:ext uri="{EFAFB233-063F-42B5-8137-9DF3F51BA10A}">
      <p15:sldGuideLst xmlns:p15="http://schemas.microsoft.com/office/powerpoint/2012/main">
        <p15:guide id="1" orient="horz" pos="293">
          <p15:clr>
            <a:srgbClr val="A4A3A4"/>
          </p15:clr>
        </p15:guide>
        <p15:guide id="2" pos="1875">
          <p15:clr>
            <a:srgbClr val="A4A3A4"/>
          </p15:clr>
        </p15:guide>
      </p15:sldGuideLst>
    </p:ext>
    <p:ext uri="{2D200454-40CA-4A62-9FC3-DE9A4176ACB9}">
      <p15:notesGuideLst xmlns:p15="http://schemas.microsoft.com/office/powerpoint/2012/main">
        <p15:guide id="1" orient="horz" pos="3085">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9700"/>
    <a:srgbClr val="001F5B"/>
    <a:srgbClr val="09154A"/>
    <a:srgbClr val="FFCC00"/>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93396" autoAdjust="0"/>
  </p:normalViewPr>
  <p:slideViewPr>
    <p:cSldViewPr snapToGrid="0" snapToObjects="1" showGuides="1">
      <p:cViewPr varScale="1">
        <p:scale>
          <a:sx n="140" d="100"/>
          <a:sy n="140" d="100"/>
        </p:scale>
        <p:origin x="576" y="120"/>
      </p:cViewPr>
      <p:guideLst>
        <p:guide orient="horz" pos="293"/>
        <p:guide pos="1875"/>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125" d="100"/>
          <a:sy n="125" d="100"/>
        </p:scale>
        <p:origin x="-3552" y="-120"/>
      </p:cViewPr>
      <p:guideLst>
        <p:guide orient="horz" pos="3085"/>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5" Type="http://schemas.openxmlformats.org/officeDocument/2006/relationships/slideMaster" Target="slideMasters/slideMaster1.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469807468452036E-2"/>
          <c:y val="8.5996115565809841E-2"/>
          <c:w val="0.84962518958486588"/>
          <c:h val="0.48521971888482684"/>
        </c:manualLayout>
      </c:layout>
      <c:pie3DChart>
        <c:varyColors val="1"/>
        <c:ser>
          <c:idx val="0"/>
          <c:order val="0"/>
          <c:tx>
            <c:strRef>
              <c:f>Sheet1!$B$1</c:f>
              <c:strCache>
                <c:ptCount val="1"/>
                <c:pt idx="0">
                  <c:v>Column1</c:v>
                </c:pt>
              </c:strCache>
            </c:strRef>
          </c:tx>
          <c:explosion val="1"/>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D995-47EE-AE34-EDD747EC20B8}"/>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6-D995-47EE-AE34-EDD747EC20B8}"/>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4-D995-47EE-AE34-EDD747EC20B8}"/>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D995-47EE-AE34-EDD747EC20B8}"/>
              </c:ext>
            </c:extLst>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D995-47EE-AE34-EDD747EC20B8}"/>
              </c:ext>
            </c:extLst>
          </c:dPt>
          <c:dPt>
            <c:idx val="5"/>
            <c:bubble3D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2-D995-47EE-AE34-EDD747EC20B8}"/>
              </c:ext>
            </c:extLst>
          </c:dPt>
          <c:dPt>
            <c:idx val="6"/>
            <c:bubble3D val="0"/>
            <c:spPr>
              <a:gradFill rotWithShape="1">
                <a:gsLst>
                  <a:gs pos="0">
                    <a:schemeClr val="accent1">
                      <a:lumMod val="60000"/>
                      <a:tint val="100000"/>
                      <a:shade val="100000"/>
                      <a:satMod val="130000"/>
                    </a:schemeClr>
                  </a:gs>
                  <a:gs pos="100000">
                    <a:schemeClr val="accent1">
                      <a:lumMod val="60000"/>
                      <a:tint val="50000"/>
                      <a:shade val="100000"/>
                      <a:satMod val="350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8-D995-47EE-AE34-EDD747EC20B8}"/>
              </c:ext>
            </c:extLst>
          </c:dPt>
          <c:dPt>
            <c:idx val="7"/>
            <c:bubble3D val="0"/>
            <c:spPr>
              <a:gradFill rotWithShape="1">
                <a:gsLst>
                  <a:gs pos="0">
                    <a:schemeClr val="accent2">
                      <a:lumMod val="60000"/>
                      <a:tint val="100000"/>
                      <a:shade val="100000"/>
                      <a:satMod val="130000"/>
                    </a:schemeClr>
                  </a:gs>
                  <a:gs pos="100000">
                    <a:schemeClr val="accent2">
                      <a:lumMod val="60000"/>
                      <a:tint val="50000"/>
                      <a:shade val="100000"/>
                      <a:satMod val="350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9-D995-47EE-AE34-EDD747EC20B8}"/>
              </c:ext>
            </c:extLst>
          </c:dPt>
          <c:dPt>
            <c:idx val="8"/>
            <c:bubble3D val="0"/>
            <c:spPr>
              <a:gradFill rotWithShape="1">
                <a:gsLst>
                  <a:gs pos="0">
                    <a:schemeClr val="accent3">
                      <a:lumMod val="60000"/>
                      <a:tint val="100000"/>
                      <a:shade val="100000"/>
                      <a:satMod val="130000"/>
                    </a:schemeClr>
                  </a:gs>
                  <a:gs pos="100000">
                    <a:schemeClr val="accent3">
                      <a:lumMod val="60000"/>
                      <a:tint val="50000"/>
                      <a:shade val="100000"/>
                      <a:satMod val="350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A-D995-47EE-AE34-EDD747EC20B8}"/>
              </c:ext>
            </c:extLst>
          </c:dPt>
          <c:dLbls>
            <c:dLbl>
              <c:idx val="0"/>
              <c:layout>
                <c:manualLayout>
                  <c:x val="-4.2669917849251893E-2"/>
                  <c:y val="-0.2220654592649617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r>
                      <a:rPr lang="en-US" b="1" baseline="0" dirty="0">
                        <a:solidFill>
                          <a:schemeClr val="tx1"/>
                        </a:solidFill>
                      </a:rPr>
                      <a:t>85.97%</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6.7302884717265019E-2"/>
                      <c:h val="7.7767217128543523E-2"/>
                    </c:manualLayout>
                  </c15:layout>
                  <c15:showDataLabelsRange val="0"/>
                </c:ext>
                <c:ext xmlns:c16="http://schemas.microsoft.com/office/drawing/2014/chart" uri="{C3380CC4-5D6E-409C-BE32-E72D297353CC}">
                  <c16:uniqueId val="{00000007-D995-47EE-AE34-EDD747EC20B8}"/>
                </c:ext>
              </c:extLst>
            </c:dLbl>
            <c:dLbl>
              <c:idx val="1"/>
              <c:layout>
                <c:manualLayout>
                  <c:x val="-3.3905223872332413E-2"/>
                  <c:y val="1.8661908612438501E-2"/>
                </c:manualLayout>
              </c:layout>
              <c:tx>
                <c:rich>
                  <a:bodyPr/>
                  <a:lstStyle/>
                  <a:p>
                    <a:r>
                      <a:rPr lang="en-US" dirty="0"/>
                      <a:t>5.07%</a:t>
                    </a:r>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995-47EE-AE34-EDD747EC20B8}"/>
                </c:ext>
              </c:extLst>
            </c:dLbl>
            <c:dLbl>
              <c:idx val="2"/>
              <c:layout>
                <c:manualLayout>
                  <c:x val="-4.9856141400046565E-2"/>
                  <c:y val="-1.7443965518412156E-2"/>
                </c:manualLayout>
              </c:layout>
              <c:tx>
                <c:rich>
                  <a:bodyPr/>
                  <a:lstStyle/>
                  <a:p>
                    <a:r>
                      <a:rPr lang="en-US" dirty="0"/>
                      <a:t>3.95%</a:t>
                    </a:r>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995-47EE-AE34-EDD747EC20B8}"/>
                </c:ext>
              </c:extLst>
            </c:dLbl>
            <c:dLbl>
              <c:idx val="3"/>
              <c:layout>
                <c:manualLayout>
                  <c:x val="-1.633561694618681E-2"/>
                  <c:y val="-3.4488206790020272E-2"/>
                </c:manualLayout>
              </c:layout>
              <c:tx>
                <c:rich>
                  <a:bodyPr/>
                  <a:lstStyle/>
                  <a:p>
                    <a:r>
                      <a:rPr lang="en-US" dirty="0"/>
                      <a:t>2.08%</a:t>
                    </a:r>
                  </a:p>
                </c:rich>
              </c:tx>
              <c:dLblPos val="bestFit"/>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D995-47EE-AE34-EDD747EC20B8}"/>
                </c:ext>
              </c:extLst>
            </c:dLbl>
            <c:dLbl>
              <c:idx val="4"/>
              <c:layout>
                <c:manualLayout>
                  <c:x val="2.6554182051396171E-2"/>
                  <c:y val="-2.9891641597060249E-2"/>
                </c:manualLayout>
              </c:layout>
              <c:tx>
                <c:rich>
                  <a:bodyPr/>
                  <a:lstStyle/>
                  <a:p>
                    <a:fld id="{CBF06989-EBD3-4BF3-9A2F-60557436B021}" type="CELLRANGE">
                      <a:rPr lang="en-US" dirty="0"/>
                      <a:pPr/>
                      <a:t>[CELLRANGE]</a:t>
                    </a:fld>
                    <a:endParaRPr lang="en-US"/>
                  </a:p>
                </c:rich>
              </c:tx>
              <c:dLblPos val="bestFi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D995-47EE-AE34-EDD747EC20B8}"/>
                </c:ext>
              </c:extLst>
            </c:dLbl>
            <c:dLbl>
              <c:idx val="5"/>
              <c:layout>
                <c:manualLayout>
                  <c:x val="5.6066449056156119E-2"/>
                  <c:y val="-2.8679645006129822E-2"/>
                </c:manualLayout>
              </c:layout>
              <c:tx>
                <c:rich>
                  <a:bodyPr/>
                  <a:lstStyle/>
                  <a:p>
                    <a:fld id="{BC59A9B5-9F08-4EEB-BAAE-ED66433F5532}" type="CELLRANGE">
                      <a:rPr lang="en-US" dirty="0"/>
                      <a:pPr/>
                      <a:t>[CELLRANGE]</a:t>
                    </a:fld>
                    <a:endParaRPr lang="en-US"/>
                  </a:p>
                </c:rich>
              </c:tx>
              <c:dLblPos val="bestFi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D995-47EE-AE34-EDD747EC20B8}"/>
                </c:ext>
              </c:extLst>
            </c:dLbl>
            <c:dLbl>
              <c:idx val="6"/>
              <c:tx>
                <c:rich>
                  <a:bodyPr/>
                  <a:lstStyle/>
                  <a:p>
                    <a:endParaRPr lang="en-US"/>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995-47EE-AE34-EDD747EC20B8}"/>
                </c:ext>
              </c:extLst>
            </c:dLbl>
            <c:dLbl>
              <c:idx val="7"/>
              <c:tx>
                <c:rich>
                  <a:bodyPr/>
                  <a:lstStyle/>
                  <a:p>
                    <a:endParaRPr lang="en-US"/>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995-47EE-AE34-EDD747EC20B8}"/>
                </c:ext>
              </c:extLst>
            </c:dLbl>
            <c:dLbl>
              <c:idx val="8"/>
              <c:tx>
                <c:rich>
                  <a:bodyPr/>
                  <a:lstStyle/>
                  <a:p>
                    <a:endParaRPr lang="en-US"/>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D995-47EE-AE34-EDD747EC20B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howDataLabelsRange val="1"/>
              </c:ext>
            </c:extLst>
          </c:dLbls>
          <c:cat>
            <c:strRef>
              <c:f>Sheet1!$A$2:$A$10</c:f>
              <c:strCache>
                <c:ptCount val="6"/>
                <c:pt idx="0">
                  <c:v>541712/541715 (RESEARCH AND DEVELOPMENT IN THE PHYSICAL, ENGINEERING, AND LIFE SCIENCES </c:v>
                </c:pt>
                <c:pt idx="1">
                  <c:v>541330 (ENGINEERING SERVICES)</c:v>
                </c:pt>
                <c:pt idx="2">
                  <c:v>561210 (FACILITIES SUPPORT SERVICES)</c:v>
                </c:pt>
                <c:pt idx="3">
                  <c:v>561612 (SECURITY GUARDS AND PATROL SERVICES)</c:v>
                </c:pt>
                <c:pt idx="4">
                  <c:v>541513 (COMPUTER FACILITIES MANAGEMENT SERVICES)</c:v>
                </c:pt>
                <c:pt idx="5">
                  <c:v>All Others</c:v>
                </c:pt>
              </c:strCache>
            </c:strRef>
          </c:cat>
          <c:val>
            <c:numRef>
              <c:f>Sheet1!$B$2:$B$10</c:f>
              <c:numCache>
                <c:formatCode>0.00%</c:formatCode>
                <c:ptCount val="9"/>
                <c:pt idx="0">
                  <c:v>0.85970000000000002</c:v>
                </c:pt>
                <c:pt idx="1">
                  <c:v>5.0700000000000002E-2</c:v>
                </c:pt>
                <c:pt idx="2">
                  <c:v>3.95E-2</c:v>
                </c:pt>
                <c:pt idx="3">
                  <c:v>2.0799999999999999E-2</c:v>
                </c:pt>
                <c:pt idx="4">
                  <c:v>1.41E-2</c:v>
                </c:pt>
                <c:pt idx="5">
                  <c:v>1.4999999999999999E-2</c:v>
                </c:pt>
              </c:numCache>
            </c:numRef>
          </c:val>
          <c:extLst>
            <c:ext xmlns:c15="http://schemas.microsoft.com/office/drawing/2012/chart" uri="{02D57815-91ED-43cb-92C2-25804820EDAC}">
              <c15:datalabelsRange>
                <c15:f>Sheet1!$B$2:$B$7</c15:f>
                <c15:dlblRangeCache>
                  <c:ptCount val="6"/>
                  <c:pt idx="0">
                    <c:v>85.97%</c:v>
                  </c:pt>
                  <c:pt idx="1">
                    <c:v>5.07%</c:v>
                  </c:pt>
                  <c:pt idx="2">
                    <c:v>3.95%</c:v>
                  </c:pt>
                  <c:pt idx="3">
                    <c:v>2.08%</c:v>
                  </c:pt>
                  <c:pt idx="4">
                    <c:v>1.41%</c:v>
                  </c:pt>
                  <c:pt idx="5">
                    <c:v>1.50%</c:v>
                  </c:pt>
                </c15:dlblRangeCache>
              </c15:datalabelsRange>
            </c:ext>
            <c:ext xmlns:c16="http://schemas.microsoft.com/office/drawing/2014/chart" uri="{C3380CC4-5D6E-409C-BE32-E72D297353CC}">
              <c16:uniqueId val="{00000000-D995-47EE-AE34-EDD747EC20B8}"/>
            </c:ext>
          </c:extLst>
        </c:ser>
        <c:dLbls>
          <c:dLblPos val="bestFit"/>
          <c:showLegendKey val="0"/>
          <c:showVal val="0"/>
          <c:showCatName val="0"/>
          <c:showSerName val="0"/>
          <c:showPercent val="1"/>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Entry>
      <c:legendEntry>
        <c:idx val="3"/>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Entry>
      <c:legendEntry>
        <c:idx val="4"/>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Entry>
      <c:legendEntry>
        <c:idx val="5"/>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Entry>
      <c:legendEntry>
        <c:idx val="6"/>
        <c:delete val="1"/>
      </c:legendEntry>
      <c:legendEntry>
        <c:idx val="7"/>
        <c:delete val="1"/>
      </c:legendEntry>
      <c:legendEntry>
        <c:idx val="8"/>
        <c:delete val="1"/>
      </c:legendEntry>
      <c:layout>
        <c:manualLayout>
          <c:xMode val="edge"/>
          <c:yMode val="edge"/>
          <c:x val="1.3211845354773689E-2"/>
          <c:y val="0.5650796918853862"/>
          <c:w val="0.97502998438486332"/>
          <c:h val="0.4073238208507378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77FF28-C7BC-BC49-8764-C95DCAC46DFF}" type="datetimeFigureOut">
              <a:rPr lang="en-US" smtClean="0"/>
              <a:t>2/20/2024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E81F35-607B-944C-9A85-648071407930}" type="slidenum">
              <a:rPr lang="en-US" smtClean="0"/>
              <a:t>‹#›</a:t>
            </a:fld>
            <a:endParaRPr lang="en-US"/>
          </a:p>
        </p:txBody>
      </p:sp>
    </p:spTree>
    <p:extLst>
      <p:ext uri="{BB962C8B-B14F-4D97-AF65-F5344CB8AC3E}">
        <p14:creationId xmlns:p14="http://schemas.microsoft.com/office/powerpoint/2010/main" val="38320702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29464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294640"/>
          </a:xfrm>
          <a:prstGeom prst="rect">
            <a:avLst/>
          </a:prstGeom>
        </p:spPr>
        <p:txBody>
          <a:bodyPr vert="horz" lIns="91440" tIns="45720" rIns="91440" bIns="45720" rtlCol="0"/>
          <a:lstStyle>
            <a:lvl1pPr algn="r">
              <a:defRPr sz="1200"/>
            </a:lvl1pPr>
          </a:lstStyle>
          <a:p>
            <a:fld id="{4CA6DA16-F768-4E24-8743-769DEFF05420}" type="datetimeFigureOut">
              <a:rPr lang="en-US" smtClean="0"/>
              <a:t>2/20/2024</a:t>
            </a:fld>
            <a:endParaRPr lang="en-US"/>
          </a:p>
        </p:txBody>
      </p:sp>
      <p:sp>
        <p:nvSpPr>
          <p:cNvPr id="4" name="Slide Image Placeholder 3"/>
          <p:cNvSpPr>
            <a:spLocks noGrp="1" noRot="1" noChangeAspect="1"/>
          </p:cNvSpPr>
          <p:nvPr>
            <p:ph type="sldImg" idx="2"/>
          </p:nvPr>
        </p:nvSpPr>
        <p:spPr>
          <a:xfrm>
            <a:off x="-515938" y="307975"/>
            <a:ext cx="7870826" cy="44275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77519" y="4897438"/>
            <a:ext cx="5893223" cy="395192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9359"/>
            <a:ext cx="2971800" cy="29305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9359"/>
            <a:ext cx="2971800" cy="293053"/>
          </a:xfrm>
          <a:prstGeom prst="rect">
            <a:avLst/>
          </a:prstGeom>
        </p:spPr>
        <p:txBody>
          <a:bodyPr vert="horz" lIns="91440" tIns="45720" rIns="91440" bIns="45720" rtlCol="0" anchor="b"/>
          <a:lstStyle>
            <a:lvl1pPr algn="r">
              <a:defRPr sz="1200"/>
            </a:lvl1pPr>
          </a:lstStyle>
          <a:p>
            <a:fld id="{EC676FB4-91C5-4EB1-B6F7-2B97B32E3D08}" type="slidenum">
              <a:rPr lang="en-US" smtClean="0"/>
              <a:t>‹#›</a:t>
            </a:fld>
            <a:endParaRPr lang="en-US"/>
          </a:p>
        </p:txBody>
      </p:sp>
    </p:spTree>
    <p:extLst>
      <p:ext uri="{BB962C8B-B14F-4D97-AF65-F5344CB8AC3E}">
        <p14:creationId xmlns:p14="http://schemas.microsoft.com/office/powerpoint/2010/main" val="36565077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76FB4-91C5-4EB1-B6F7-2B97B32E3D08}" type="slidenum">
              <a:rPr lang="en-US" smtClean="0"/>
              <a:t>1</a:t>
            </a:fld>
            <a:endParaRPr lang="en-US"/>
          </a:p>
        </p:txBody>
      </p:sp>
    </p:spTree>
    <p:extLst>
      <p:ext uri="{BB962C8B-B14F-4D97-AF65-F5344CB8AC3E}">
        <p14:creationId xmlns:p14="http://schemas.microsoft.com/office/powerpoint/2010/main" val="55772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312738"/>
            <a:ext cx="8001000" cy="4502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EC676FB4-91C5-4EB1-B6F7-2B97B32E3D0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0445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5938" y="307975"/>
            <a:ext cx="7870826" cy="4427538"/>
          </a:xfrm>
        </p:spPr>
      </p:sp>
      <p:sp>
        <p:nvSpPr>
          <p:cNvPr id="5"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3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415498"/>
          </a:xfrm>
          <a:prstGeom prst="rect">
            <a:avLst/>
          </a:prstGeom>
        </p:spPr>
        <p:txBody>
          <a:bodyPr wrap="square" lIns="0" tIns="0" rIns="0" bIns="0">
            <a:spAutoFit/>
          </a:bodyPr>
          <a:lstStyle>
            <a:lvl1pPr>
              <a:defRPr sz="2700" b="1" i="0">
                <a:solidFill>
                  <a:srgbClr val="001F5F"/>
                </a:solidFill>
                <a:latin typeface="Arial"/>
                <a:cs typeface="Arial"/>
              </a:defRPr>
            </a:lvl1pPr>
          </a:lstStyle>
          <a:p>
            <a:endParaRPr/>
          </a:p>
        </p:txBody>
      </p:sp>
      <p:sp>
        <p:nvSpPr>
          <p:cNvPr id="3" name="Holder 3"/>
          <p:cNvSpPr>
            <a:spLocks noGrp="1"/>
          </p:cNvSpPr>
          <p:nvPr>
            <p:ph type="subTitle" idx="4"/>
          </p:nvPr>
        </p:nvSpPr>
        <p:spPr>
          <a:xfrm>
            <a:off x="1371600" y="2880360"/>
            <a:ext cx="6400800" cy="184666"/>
          </a:xfrm>
          <a:prstGeom prst="rect">
            <a:avLst/>
          </a:prstGeom>
        </p:spPr>
        <p:txBody>
          <a:bodyPr wrap="square" lIns="0" tIns="0" rIns="0" bIns="0">
            <a:spAutoFit/>
          </a:bodyPr>
          <a:lstStyle>
            <a:lvl1pPr>
              <a:defRPr sz="1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600" b="0" i="0">
                <a:solidFill>
                  <a:schemeClr val="tx1"/>
                </a:solidFill>
                <a:latin typeface="Arial"/>
                <a:cs typeface="Arial"/>
              </a:defRPr>
            </a:lvl1pPr>
          </a:lstStyle>
          <a:p>
            <a:pPr marL="9525">
              <a:spcBef>
                <a:spcPts val="19"/>
              </a:spcBef>
            </a:pPr>
            <a:r>
              <a:rPr lang="en-US"/>
              <a:t>PLACE DISTRIBUTION STATEMENT OR CLASSIFICATION LEVEL HERE</a:t>
            </a:r>
            <a:endParaRPr lang="en-US" spc="-8"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675" b="0" i="0">
                <a:solidFill>
                  <a:srgbClr val="888888"/>
                </a:solidFill>
                <a:latin typeface="Arial"/>
                <a:cs typeface="Arial"/>
              </a:defRPr>
            </a:lvl1pPr>
          </a:lstStyle>
          <a:p>
            <a:pPr marL="76200">
              <a:spcBef>
                <a:spcPts val="11"/>
              </a:spcBef>
            </a:pPr>
            <a:fld id="{81D60167-4931-47E6-BA6A-407CBD079E47}" type="slidenum">
              <a:rPr lang="en-US" spc="-38" smtClean="0"/>
              <a:pPr marL="76200">
                <a:spcBef>
                  <a:spcPts val="11"/>
                </a:spcBef>
              </a:pPr>
              <a:t>‹#›</a:t>
            </a:fld>
            <a:endParaRPr lang="en-US" spc="-38" dirty="0"/>
          </a:p>
        </p:txBody>
      </p:sp>
    </p:spTree>
    <p:extLst>
      <p:ext uri="{BB962C8B-B14F-4D97-AF65-F5344CB8AC3E}">
        <p14:creationId xmlns:p14="http://schemas.microsoft.com/office/powerpoint/2010/main" val="2175270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75" b="1" i="0">
                <a:solidFill>
                  <a:srgbClr val="001F5B"/>
                </a:solidFill>
                <a:latin typeface="Arial"/>
                <a:cs typeface="Arial"/>
              </a:defRPr>
            </a:lvl1pPr>
          </a:lstStyle>
          <a:p>
            <a:endParaRPr/>
          </a:p>
        </p:txBody>
      </p:sp>
      <p:sp>
        <p:nvSpPr>
          <p:cNvPr id="3" name="Holder 3"/>
          <p:cNvSpPr>
            <a:spLocks noGrp="1"/>
          </p:cNvSpPr>
          <p:nvPr>
            <p:ph sz="half" idx="2"/>
          </p:nvPr>
        </p:nvSpPr>
        <p:spPr>
          <a:xfrm>
            <a:off x="457200" y="1183005"/>
            <a:ext cx="3977640" cy="23083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3083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750" b="0" i="0">
                <a:solidFill>
                  <a:schemeClr val="tx1"/>
                </a:solidFill>
                <a:latin typeface="Arial"/>
                <a:cs typeface="Arial"/>
              </a:defRPr>
            </a:lvl1pPr>
          </a:lstStyle>
          <a:p>
            <a:pPr marL="9525">
              <a:spcBef>
                <a:spcPts val="4"/>
              </a:spcBef>
            </a:pPr>
            <a:r>
              <a:rPr lang="en-US" spc="-8"/>
              <a:t>PLACE DISTRIBUTION STATEMENT OR CLASSIFICATION LEVEL HERE</a:t>
            </a:r>
            <a:endParaRPr lang="en-US" spc="-8"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675" b="0" i="0">
                <a:solidFill>
                  <a:srgbClr val="888888"/>
                </a:solidFill>
                <a:latin typeface="Arial"/>
                <a:cs typeface="Arial"/>
              </a:defRPr>
            </a:lvl1pPr>
          </a:lstStyle>
          <a:p>
            <a:pPr marL="28575">
              <a:spcBef>
                <a:spcPts val="11"/>
              </a:spcBef>
            </a:pPr>
            <a:fld id="{81D60167-4931-47E6-BA6A-407CBD079E47}" type="slidenum">
              <a:rPr lang="en-US" spc="-19" smtClean="0"/>
              <a:pPr marL="28575">
                <a:spcBef>
                  <a:spcPts val="11"/>
                </a:spcBef>
              </a:pPr>
              <a:t>‹#›</a:t>
            </a:fld>
            <a:endParaRPr lang="en-US" spc="-19" dirty="0"/>
          </a:p>
        </p:txBody>
      </p:sp>
    </p:spTree>
    <p:extLst>
      <p:ext uri="{BB962C8B-B14F-4D97-AF65-F5344CB8AC3E}">
        <p14:creationId xmlns:p14="http://schemas.microsoft.com/office/powerpoint/2010/main" val="3232625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SMDC_1218_PPT-GRAPHICS_v5_parts-CoverBackgr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4736" y="4289394"/>
            <a:ext cx="598721" cy="561146"/>
          </a:xfrm>
          <a:prstGeom prst="rect">
            <a:avLst/>
          </a:prstGeom>
        </p:spPr>
      </p:pic>
      <p:sp>
        <p:nvSpPr>
          <p:cNvPr id="2" name="Title 1"/>
          <p:cNvSpPr>
            <a:spLocks noGrp="1"/>
          </p:cNvSpPr>
          <p:nvPr>
            <p:ph type="ctrTitle"/>
          </p:nvPr>
        </p:nvSpPr>
        <p:spPr>
          <a:xfrm>
            <a:off x="3759201" y="1130302"/>
            <a:ext cx="4927600" cy="1570037"/>
          </a:xfrm>
        </p:spPr>
        <p:txBody>
          <a:bodyPr>
            <a:normAutofit/>
          </a:bodyPr>
          <a:lstStyle>
            <a:lvl1pPr algn="ctr">
              <a:defRPr sz="2400">
                <a:solidFill>
                  <a:srgbClr val="001F5B"/>
                </a:solidFill>
              </a:defRPr>
            </a:lvl1pPr>
          </a:lstStyle>
          <a:p>
            <a:r>
              <a:rPr lang="en-US" dirty="0"/>
              <a:t>Click to edit Master title style</a:t>
            </a:r>
          </a:p>
        </p:txBody>
      </p:sp>
      <p:sp>
        <p:nvSpPr>
          <p:cNvPr id="3" name="Subtitle 2"/>
          <p:cNvSpPr>
            <a:spLocks noGrp="1"/>
          </p:cNvSpPr>
          <p:nvPr>
            <p:ph type="subTitle" idx="1"/>
          </p:nvPr>
        </p:nvSpPr>
        <p:spPr>
          <a:xfrm>
            <a:off x="3759201" y="2700339"/>
            <a:ext cx="4927601" cy="1401763"/>
          </a:xfrm>
        </p:spPr>
        <p:txBody>
          <a:bodyPr>
            <a:normAutofit/>
          </a:bodyPr>
          <a:lstStyle>
            <a:lvl1pPr marL="0" indent="0" algn="ctr">
              <a:buNone/>
              <a:defRPr sz="1800">
                <a:solidFill>
                  <a:srgbClr val="CD97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 y="4854977"/>
            <a:ext cx="9144000" cy="215106"/>
          </a:xfrm>
        </p:spPr>
        <p:txBody>
          <a:bodyPr/>
          <a:lstStyle>
            <a:lvl1pPr>
              <a:defRPr/>
            </a:lvl1pPr>
          </a:lstStyle>
          <a:p>
            <a:r>
              <a:rPr lang="en-US"/>
              <a:t>PLACE DISTRIBUTION STATEMENT OR CLASSIFICATION LEVEL HERE</a:t>
            </a:r>
            <a:endParaRPr lang="en-US" dirty="0"/>
          </a:p>
        </p:txBody>
      </p:sp>
      <p:sp>
        <p:nvSpPr>
          <p:cNvPr id="12" name="TextBox 11"/>
          <p:cNvSpPr txBox="1"/>
          <p:nvPr userDrawn="1"/>
        </p:nvSpPr>
        <p:spPr>
          <a:xfrm>
            <a:off x="266273" y="2296382"/>
            <a:ext cx="2629709" cy="461665"/>
          </a:xfrm>
          <a:prstGeom prst="rect">
            <a:avLst/>
          </a:prstGeom>
          <a:noFill/>
        </p:spPr>
        <p:txBody>
          <a:bodyPr wrap="square" rtlCol="0">
            <a:spAutoFit/>
          </a:bodyPr>
          <a:lstStyle/>
          <a:p>
            <a:pPr algn="ctr"/>
            <a:r>
              <a:rPr lang="en-US" sz="1200" b="0" i="0" dirty="0">
                <a:solidFill>
                  <a:schemeClr val="bg1"/>
                </a:solidFill>
                <a:latin typeface="Arial"/>
                <a:cs typeface="Arial"/>
              </a:rPr>
              <a:t>U.S. Army Space</a:t>
            </a:r>
            <a:br>
              <a:rPr lang="en-US" sz="1200" b="0" i="0" dirty="0">
                <a:solidFill>
                  <a:schemeClr val="bg1"/>
                </a:solidFill>
                <a:latin typeface="Arial"/>
                <a:cs typeface="Arial"/>
              </a:rPr>
            </a:br>
            <a:r>
              <a:rPr lang="en-US" sz="1200" b="0" i="0" dirty="0">
                <a:solidFill>
                  <a:schemeClr val="bg1"/>
                </a:solidFill>
                <a:latin typeface="Arial"/>
                <a:cs typeface="Arial"/>
              </a:rPr>
              <a:t>and</a:t>
            </a:r>
            <a:r>
              <a:rPr lang="en-US" sz="1200" b="0" i="0" baseline="0" dirty="0">
                <a:solidFill>
                  <a:schemeClr val="bg1"/>
                </a:solidFill>
                <a:latin typeface="Arial"/>
                <a:cs typeface="Arial"/>
              </a:rPr>
              <a:t> Missile Defense Command</a:t>
            </a:r>
          </a:p>
        </p:txBody>
      </p:sp>
      <p:pic>
        <p:nvPicPr>
          <p:cNvPr id="7" name="Picture 6" descr="SMDC_logo-wGlow.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5174" y="-89750"/>
            <a:ext cx="2443539" cy="2755900"/>
          </a:xfrm>
          <a:prstGeom prst="rect">
            <a:avLst/>
          </a:prstGeom>
        </p:spPr>
      </p:pic>
    </p:spTree>
    <p:extLst>
      <p:ext uri="{BB962C8B-B14F-4D97-AF65-F5344CB8AC3E}">
        <p14:creationId xmlns:p14="http://schemas.microsoft.com/office/powerpoint/2010/main" val="2784665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PLACE DISTRIBUTION STATEMENT OR CLASSIFICATION LEVEL HERE</a:t>
            </a:r>
            <a:endParaRPr lang="en-US" dirty="0"/>
          </a:p>
        </p:txBody>
      </p:sp>
      <p:sp>
        <p:nvSpPr>
          <p:cNvPr id="6" name="Slide Number Placeholder 5"/>
          <p:cNvSpPr>
            <a:spLocks noGrp="1"/>
          </p:cNvSpPr>
          <p:nvPr>
            <p:ph type="sldNum" sz="quarter" idx="12"/>
          </p:nvPr>
        </p:nvSpPr>
        <p:spPr/>
        <p:txBody>
          <a:bodyPr/>
          <a:lstStyle/>
          <a:p>
            <a:fld id="{127F459C-851C-C04E-AA68-085002126BB3}" type="slidenum">
              <a:rPr lang="en-US" smtClean="0"/>
              <a:t>‹#›</a:t>
            </a:fld>
            <a:endParaRPr lang="en-US"/>
          </a:p>
        </p:txBody>
      </p:sp>
    </p:spTree>
    <p:extLst>
      <p:ext uri="{BB962C8B-B14F-4D97-AF65-F5344CB8AC3E}">
        <p14:creationId xmlns:p14="http://schemas.microsoft.com/office/powerpoint/2010/main" val="1266979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SMDC_1218_PPT-GRAPHICS_v5_parts-CoverBackgr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4736" y="4289394"/>
            <a:ext cx="598721" cy="561146"/>
          </a:xfrm>
          <a:prstGeom prst="rect">
            <a:avLst/>
          </a:prstGeom>
        </p:spPr>
      </p:pic>
      <p:sp>
        <p:nvSpPr>
          <p:cNvPr id="2" name="Title 1"/>
          <p:cNvSpPr>
            <a:spLocks noGrp="1"/>
          </p:cNvSpPr>
          <p:nvPr>
            <p:ph type="ctrTitle"/>
          </p:nvPr>
        </p:nvSpPr>
        <p:spPr>
          <a:xfrm>
            <a:off x="3759201" y="1130302"/>
            <a:ext cx="4927600" cy="1570037"/>
          </a:xfrm>
        </p:spPr>
        <p:txBody>
          <a:bodyPr>
            <a:normAutofit/>
          </a:bodyPr>
          <a:lstStyle>
            <a:lvl1pPr algn="ctr">
              <a:defRPr sz="2400">
                <a:solidFill>
                  <a:srgbClr val="001F5B"/>
                </a:solidFill>
              </a:defRPr>
            </a:lvl1pPr>
          </a:lstStyle>
          <a:p>
            <a:r>
              <a:rPr lang="en-US" dirty="0"/>
              <a:t>Click to edit Master title style</a:t>
            </a:r>
          </a:p>
        </p:txBody>
      </p:sp>
      <p:sp>
        <p:nvSpPr>
          <p:cNvPr id="3" name="Subtitle 2"/>
          <p:cNvSpPr>
            <a:spLocks noGrp="1"/>
          </p:cNvSpPr>
          <p:nvPr>
            <p:ph type="subTitle" idx="1"/>
          </p:nvPr>
        </p:nvSpPr>
        <p:spPr>
          <a:xfrm>
            <a:off x="3759201" y="2700339"/>
            <a:ext cx="4927601" cy="1401763"/>
          </a:xfrm>
        </p:spPr>
        <p:txBody>
          <a:bodyPr>
            <a:normAutofit/>
          </a:bodyPr>
          <a:lstStyle>
            <a:lvl1pPr marL="0" indent="0" algn="ctr">
              <a:buNone/>
              <a:defRPr sz="1800">
                <a:solidFill>
                  <a:srgbClr val="CD97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 y="4854977"/>
            <a:ext cx="9144000" cy="215106"/>
          </a:xfrm>
        </p:spPr>
        <p:txBody>
          <a:bodyPr/>
          <a:lstStyle>
            <a:lvl1pPr>
              <a:defRPr/>
            </a:lvl1pPr>
          </a:lstStyle>
          <a:p>
            <a:r>
              <a:rPr lang="en-US"/>
              <a:t>PLACE DISTRIBUTION STATEMENT OR CLASSIFICATION LEVEL HERE</a:t>
            </a:r>
            <a:endParaRPr lang="en-US" dirty="0"/>
          </a:p>
        </p:txBody>
      </p:sp>
      <p:sp>
        <p:nvSpPr>
          <p:cNvPr id="12" name="TextBox 11"/>
          <p:cNvSpPr txBox="1"/>
          <p:nvPr userDrawn="1"/>
        </p:nvSpPr>
        <p:spPr>
          <a:xfrm>
            <a:off x="266273" y="2296382"/>
            <a:ext cx="2629709" cy="461665"/>
          </a:xfrm>
          <a:prstGeom prst="rect">
            <a:avLst/>
          </a:prstGeom>
          <a:noFill/>
        </p:spPr>
        <p:txBody>
          <a:bodyPr wrap="square" rtlCol="0">
            <a:spAutoFit/>
          </a:bodyPr>
          <a:lstStyle/>
          <a:p>
            <a:pPr algn="ctr"/>
            <a:r>
              <a:rPr lang="en-US" sz="1200" b="0" i="0" dirty="0">
                <a:solidFill>
                  <a:schemeClr val="bg1"/>
                </a:solidFill>
                <a:latin typeface="Arial"/>
                <a:cs typeface="Arial"/>
              </a:rPr>
              <a:t>U.S. Army Space</a:t>
            </a:r>
            <a:br>
              <a:rPr lang="en-US" sz="1200" b="0" i="0" dirty="0">
                <a:solidFill>
                  <a:schemeClr val="bg1"/>
                </a:solidFill>
                <a:latin typeface="Arial"/>
                <a:cs typeface="Arial"/>
              </a:rPr>
            </a:br>
            <a:r>
              <a:rPr lang="en-US" sz="1200" b="0" i="0" dirty="0">
                <a:solidFill>
                  <a:schemeClr val="bg1"/>
                </a:solidFill>
                <a:latin typeface="Arial"/>
                <a:cs typeface="Arial"/>
              </a:rPr>
              <a:t>and</a:t>
            </a:r>
            <a:r>
              <a:rPr lang="en-US" sz="1200" b="0" i="0" baseline="0" dirty="0">
                <a:solidFill>
                  <a:schemeClr val="bg1"/>
                </a:solidFill>
                <a:latin typeface="Arial"/>
                <a:cs typeface="Arial"/>
              </a:rPr>
              <a:t> Missile Defense Command</a:t>
            </a:r>
          </a:p>
        </p:txBody>
      </p:sp>
      <p:pic>
        <p:nvPicPr>
          <p:cNvPr id="7" name="Picture 6" descr="SMDC_logo-wGlow.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5174" y="-89750"/>
            <a:ext cx="2443539" cy="2755900"/>
          </a:xfrm>
          <a:prstGeom prst="rect">
            <a:avLst/>
          </a:prstGeom>
        </p:spPr>
      </p:pic>
    </p:spTree>
    <p:extLst>
      <p:ext uri="{BB962C8B-B14F-4D97-AF65-F5344CB8AC3E}">
        <p14:creationId xmlns:p14="http://schemas.microsoft.com/office/powerpoint/2010/main" val="673479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PLACE DISTRIBUTION STATEMENT OR CLASSIFICATION LEVEL HERE</a:t>
            </a:r>
            <a:endParaRPr lang="en-US" dirty="0"/>
          </a:p>
        </p:txBody>
      </p:sp>
      <p:sp>
        <p:nvSpPr>
          <p:cNvPr id="6" name="Slide Number Placeholder 5"/>
          <p:cNvSpPr>
            <a:spLocks noGrp="1"/>
          </p:cNvSpPr>
          <p:nvPr>
            <p:ph type="sldNum" sz="quarter" idx="12"/>
          </p:nvPr>
        </p:nvSpPr>
        <p:spPr/>
        <p:txBody>
          <a:bodyPr/>
          <a:lstStyle/>
          <a:p>
            <a:fld id="{127F459C-851C-C04E-AA68-085002126BB3}" type="slidenum">
              <a:rPr lang="en-US" smtClean="0"/>
              <a:t>‹#›</a:t>
            </a:fld>
            <a:endParaRPr lang="en-US"/>
          </a:p>
        </p:txBody>
      </p:sp>
    </p:spTree>
    <p:extLst>
      <p:ext uri="{BB962C8B-B14F-4D97-AF65-F5344CB8AC3E}">
        <p14:creationId xmlns:p14="http://schemas.microsoft.com/office/powerpoint/2010/main" val="1448008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r>
              <a:rPr lang="en-US" altLang="en-US" dirty="0">
                <a:solidFill>
                  <a:prstClr val="black">
                    <a:tint val="75000"/>
                  </a:prstClr>
                </a:solidFill>
              </a:rPr>
              <a:t>6</a:t>
            </a:r>
          </a:p>
        </p:txBody>
      </p:sp>
    </p:spTree>
    <p:extLst>
      <p:ext uri="{BB962C8B-B14F-4D97-AF65-F5344CB8AC3E}">
        <p14:creationId xmlns:p14="http://schemas.microsoft.com/office/powerpoint/2010/main" val="3487642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38F3CB-1605-046B-49A4-EAD0C87F1D32}"/>
              </a:ext>
            </a:extLst>
          </p:cNvPr>
          <p:cNvSpPr>
            <a:spLocks noGrp="1"/>
          </p:cNvSpPr>
          <p:nvPr>
            <p:ph type="ftr" sz="quarter" idx="10"/>
          </p:nvPr>
        </p:nvSpPr>
        <p:spPr/>
        <p:txBody>
          <a:bodyPr/>
          <a:lstStyle/>
          <a:p>
            <a:r>
              <a:rPr lang="en-US"/>
              <a:t>PLACE DISTRIBUTION STATEMENT OR CLASSIFICATION LEVEL HERE</a:t>
            </a:r>
            <a:endParaRPr lang="en-US" dirty="0"/>
          </a:p>
        </p:txBody>
      </p:sp>
      <p:sp>
        <p:nvSpPr>
          <p:cNvPr id="3" name="Slide Number Placeholder 2">
            <a:extLst>
              <a:ext uri="{FF2B5EF4-FFF2-40B4-BE49-F238E27FC236}">
                <a16:creationId xmlns:a16="http://schemas.microsoft.com/office/drawing/2014/main" id="{CC1EA0ED-6EDF-04B5-211F-5CD6BABBB983}"/>
              </a:ext>
            </a:extLst>
          </p:cNvPr>
          <p:cNvSpPr>
            <a:spLocks noGrp="1"/>
          </p:cNvSpPr>
          <p:nvPr>
            <p:ph type="sldNum" sz="quarter" idx="11"/>
          </p:nvPr>
        </p:nvSpPr>
        <p:spPr/>
        <p:txBody>
          <a:bodyPr/>
          <a:lstStyle/>
          <a:p>
            <a:fld id="{127F459C-851C-C04E-AA68-085002126BB3}" type="slidenum">
              <a:rPr lang="en-US" smtClean="0"/>
              <a:pPr/>
              <a:t>‹#›</a:t>
            </a:fld>
            <a:endParaRPr lang="en-US" dirty="0"/>
          </a:p>
        </p:txBody>
      </p:sp>
    </p:spTree>
    <p:extLst>
      <p:ext uri="{BB962C8B-B14F-4D97-AF65-F5344CB8AC3E}">
        <p14:creationId xmlns:p14="http://schemas.microsoft.com/office/powerpoint/2010/main" val="383465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792033" y="113252"/>
            <a:ext cx="7020020" cy="415498"/>
          </a:xfrm>
        </p:spPr>
        <p:txBody>
          <a:bodyPr lIns="0" tIns="0" rIns="0" bIns="0"/>
          <a:lstStyle>
            <a:lvl1pPr>
              <a:defRPr sz="2700" b="1" i="0">
                <a:solidFill>
                  <a:srgbClr val="001F5F"/>
                </a:solidFill>
                <a:latin typeface="Arial"/>
                <a:cs typeface="Arial"/>
              </a:defRPr>
            </a:lvl1pPr>
          </a:lstStyle>
          <a:p>
            <a:endParaRPr/>
          </a:p>
        </p:txBody>
      </p:sp>
      <p:sp>
        <p:nvSpPr>
          <p:cNvPr id="3" name="Holder 3"/>
          <p:cNvSpPr>
            <a:spLocks noGrp="1"/>
          </p:cNvSpPr>
          <p:nvPr>
            <p:ph type="body" idx="1"/>
          </p:nvPr>
        </p:nvSpPr>
        <p:spPr>
          <a:xfrm>
            <a:off x="605409" y="924116"/>
            <a:ext cx="7906703" cy="184666"/>
          </a:xfrm>
        </p:spPr>
        <p:txBody>
          <a:bodyPr lIns="0" tIns="0" rIns="0" bIns="0"/>
          <a:lstStyle>
            <a:lvl1pPr>
              <a:defRPr sz="1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600" b="0" i="0">
                <a:solidFill>
                  <a:schemeClr val="tx1"/>
                </a:solidFill>
                <a:latin typeface="Arial"/>
                <a:cs typeface="Arial"/>
              </a:defRPr>
            </a:lvl1pPr>
          </a:lstStyle>
          <a:p>
            <a:pPr marL="9525">
              <a:spcBef>
                <a:spcPts val="19"/>
              </a:spcBef>
            </a:pPr>
            <a:r>
              <a:rPr lang="en-US"/>
              <a:t>PLACE DISTRIBUTION STATEMENT OR CLASSIFICATION LEVEL HERE</a:t>
            </a:r>
            <a:endParaRPr lang="en-US" spc="-8"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675" b="0" i="0">
                <a:solidFill>
                  <a:srgbClr val="888888"/>
                </a:solidFill>
                <a:latin typeface="Arial"/>
                <a:cs typeface="Arial"/>
              </a:defRPr>
            </a:lvl1pPr>
          </a:lstStyle>
          <a:p>
            <a:pPr marL="76200">
              <a:spcBef>
                <a:spcPts val="11"/>
              </a:spcBef>
            </a:pPr>
            <a:fld id="{81D60167-4931-47E6-BA6A-407CBD079E47}" type="slidenum">
              <a:rPr lang="en-US" spc="-38" smtClean="0"/>
              <a:pPr marL="76200">
                <a:spcBef>
                  <a:spcPts val="11"/>
                </a:spcBef>
              </a:pPr>
              <a:t>‹#›</a:t>
            </a:fld>
            <a:endParaRPr lang="en-US" spc="-38" dirty="0"/>
          </a:p>
        </p:txBody>
      </p:sp>
    </p:spTree>
    <p:extLst>
      <p:ext uri="{BB962C8B-B14F-4D97-AF65-F5344CB8AC3E}">
        <p14:creationId xmlns:p14="http://schemas.microsoft.com/office/powerpoint/2010/main" val="3550676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792033" y="113252"/>
            <a:ext cx="7020020" cy="415498"/>
          </a:xfrm>
        </p:spPr>
        <p:txBody>
          <a:bodyPr lIns="0" tIns="0" rIns="0" bIns="0"/>
          <a:lstStyle>
            <a:lvl1pPr>
              <a:defRPr sz="2700" b="1" i="0">
                <a:solidFill>
                  <a:srgbClr val="001F5F"/>
                </a:solidFill>
                <a:latin typeface="Arial"/>
                <a:cs typeface="Arial"/>
              </a:defRPr>
            </a:lvl1pPr>
          </a:lstStyle>
          <a:p>
            <a:endParaRPr/>
          </a:p>
        </p:txBody>
      </p:sp>
      <p:sp>
        <p:nvSpPr>
          <p:cNvPr id="3" name="Holder 3"/>
          <p:cNvSpPr>
            <a:spLocks noGrp="1"/>
          </p:cNvSpPr>
          <p:nvPr>
            <p:ph sz="half" idx="2"/>
          </p:nvPr>
        </p:nvSpPr>
        <p:spPr>
          <a:xfrm>
            <a:off x="457200" y="1183005"/>
            <a:ext cx="3977640"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4622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600" b="0" i="0">
                <a:solidFill>
                  <a:schemeClr val="tx1"/>
                </a:solidFill>
                <a:latin typeface="Arial"/>
                <a:cs typeface="Arial"/>
              </a:defRPr>
            </a:lvl1pPr>
          </a:lstStyle>
          <a:p>
            <a:pPr marL="9525">
              <a:spcBef>
                <a:spcPts val="19"/>
              </a:spcBef>
            </a:pPr>
            <a:r>
              <a:rPr lang="en-US"/>
              <a:t>PLACE DISTRIBUTION STATEMENT OR CLASSIFICATION LEVEL HERE</a:t>
            </a:r>
            <a:endParaRPr lang="en-US" spc="-8"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675" b="0" i="0">
                <a:solidFill>
                  <a:srgbClr val="888888"/>
                </a:solidFill>
                <a:latin typeface="Arial"/>
                <a:cs typeface="Arial"/>
              </a:defRPr>
            </a:lvl1pPr>
          </a:lstStyle>
          <a:p>
            <a:pPr marL="76200">
              <a:spcBef>
                <a:spcPts val="11"/>
              </a:spcBef>
            </a:pPr>
            <a:fld id="{81D60167-4931-47E6-BA6A-407CBD079E47}" type="slidenum">
              <a:rPr lang="en-US" spc="-38" smtClean="0"/>
              <a:pPr marL="76200">
                <a:spcBef>
                  <a:spcPts val="11"/>
                </a:spcBef>
              </a:pPr>
              <a:t>‹#›</a:t>
            </a:fld>
            <a:endParaRPr lang="en-US" spc="-38" dirty="0"/>
          </a:p>
        </p:txBody>
      </p:sp>
    </p:spTree>
    <p:extLst>
      <p:ext uri="{BB962C8B-B14F-4D97-AF65-F5344CB8AC3E}">
        <p14:creationId xmlns:p14="http://schemas.microsoft.com/office/powerpoint/2010/main" val="124587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792033" y="113252"/>
            <a:ext cx="7020020" cy="415498"/>
          </a:xfrm>
        </p:spPr>
        <p:txBody>
          <a:bodyPr lIns="0" tIns="0" rIns="0" bIns="0"/>
          <a:lstStyle>
            <a:lvl1pPr>
              <a:defRPr sz="2700" b="1" i="0">
                <a:solidFill>
                  <a:srgbClr val="001F5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600" b="0" i="0">
                <a:solidFill>
                  <a:schemeClr val="tx1"/>
                </a:solidFill>
                <a:latin typeface="Arial"/>
                <a:cs typeface="Arial"/>
              </a:defRPr>
            </a:lvl1pPr>
          </a:lstStyle>
          <a:p>
            <a:pPr marL="9525">
              <a:spcBef>
                <a:spcPts val="19"/>
              </a:spcBef>
            </a:pPr>
            <a:r>
              <a:rPr lang="en-US"/>
              <a:t>PLACE DISTRIBUTION STATEMENT OR CLASSIFICATION LEVEL HERE</a:t>
            </a:r>
            <a:endParaRPr lang="en-US" spc="-8"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675" b="0" i="0">
                <a:solidFill>
                  <a:srgbClr val="888888"/>
                </a:solidFill>
                <a:latin typeface="Arial"/>
                <a:cs typeface="Arial"/>
              </a:defRPr>
            </a:lvl1pPr>
          </a:lstStyle>
          <a:p>
            <a:pPr marL="76200">
              <a:spcBef>
                <a:spcPts val="11"/>
              </a:spcBef>
            </a:pPr>
            <a:fld id="{81D60167-4931-47E6-BA6A-407CBD079E47}" type="slidenum">
              <a:rPr lang="en-US" spc="-38" smtClean="0"/>
              <a:pPr marL="76200">
                <a:spcBef>
                  <a:spcPts val="11"/>
                </a:spcBef>
              </a:pPr>
              <a:t>‹#›</a:t>
            </a:fld>
            <a:endParaRPr lang="en-US" spc="-38" dirty="0"/>
          </a:p>
        </p:txBody>
      </p:sp>
    </p:spTree>
    <p:extLst>
      <p:ext uri="{BB962C8B-B14F-4D97-AF65-F5344CB8AC3E}">
        <p14:creationId xmlns:p14="http://schemas.microsoft.com/office/powerpoint/2010/main" val="3465352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2021205" cy="648176"/>
          </a:xfrm>
          <a:custGeom>
            <a:avLst/>
            <a:gdLst/>
            <a:ahLst/>
            <a:cxnLst/>
            <a:rect l="l" t="t" r="r" b="b"/>
            <a:pathLst>
              <a:path w="2694940" h="864235">
                <a:moveTo>
                  <a:pt x="2694432" y="0"/>
                </a:moveTo>
                <a:lnTo>
                  <a:pt x="0" y="0"/>
                </a:lnTo>
                <a:lnTo>
                  <a:pt x="0" y="864108"/>
                </a:lnTo>
                <a:lnTo>
                  <a:pt x="1727073" y="864108"/>
                </a:lnTo>
                <a:lnTo>
                  <a:pt x="1756844" y="828210"/>
                </a:lnTo>
                <a:lnTo>
                  <a:pt x="1787219" y="792525"/>
                </a:lnTo>
                <a:lnTo>
                  <a:pt x="1818198" y="757053"/>
                </a:lnTo>
                <a:lnTo>
                  <a:pt x="1849778" y="721794"/>
                </a:lnTo>
                <a:lnTo>
                  <a:pt x="1881959" y="686748"/>
                </a:lnTo>
                <a:lnTo>
                  <a:pt x="1914739" y="651915"/>
                </a:lnTo>
                <a:lnTo>
                  <a:pt x="1948118" y="617296"/>
                </a:lnTo>
                <a:lnTo>
                  <a:pt x="1982094" y="582889"/>
                </a:lnTo>
                <a:lnTo>
                  <a:pt x="2016666" y="548695"/>
                </a:lnTo>
                <a:lnTo>
                  <a:pt x="2051832" y="514715"/>
                </a:lnTo>
                <a:lnTo>
                  <a:pt x="2087592" y="480947"/>
                </a:lnTo>
                <a:lnTo>
                  <a:pt x="2123945" y="447393"/>
                </a:lnTo>
                <a:lnTo>
                  <a:pt x="2160889" y="414051"/>
                </a:lnTo>
                <a:lnTo>
                  <a:pt x="2198423" y="380923"/>
                </a:lnTo>
                <a:lnTo>
                  <a:pt x="2236545" y="348007"/>
                </a:lnTo>
                <a:lnTo>
                  <a:pt x="2275256" y="315305"/>
                </a:lnTo>
                <a:lnTo>
                  <a:pt x="2314553" y="282816"/>
                </a:lnTo>
                <a:lnTo>
                  <a:pt x="2354436" y="250540"/>
                </a:lnTo>
                <a:lnTo>
                  <a:pt x="2394903" y="218477"/>
                </a:lnTo>
                <a:lnTo>
                  <a:pt x="2435953" y="186626"/>
                </a:lnTo>
                <a:lnTo>
                  <a:pt x="2477585" y="154989"/>
                </a:lnTo>
                <a:lnTo>
                  <a:pt x="2519797" y="123565"/>
                </a:lnTo>
                <a:lnTo>
                  <a:pt x="2562589" y="92354"/>
                </a:lnTo>
                <a:lnTo>
                  <a:pt x="2605960" y="61356"/>
                </a:lnTo>
                <a:lnTo>
                  <a:pt x="2649908" y="30571"/>
                </a:lnTo>
                <a:lnTo>
                  <a:pt x="2694432" y="0"/>
                </a:lnTo>
                <a:close/>
              </a:path>
            </a:pathLst>
          </a:custGeom>
          <a:solidFill>
            <a:srgbClr val="051F5C"/>
          </a:solidFill>
        </p:spPr>
        <p:txBody>
          <a:bodyPr wrap="square" lIns="0" tIns="0" rIns="0" bIns="0" rtlCol="0"/>
          <a:lstStyle/>
          <a:p>
            <a:endParaRPr sz="1350"/>
          </a:p>
        </p:txBody>
      </p:sp>
      <p:sp>
        <p:nvSpPr>
          <p:cNvPr id="17" name="bg object 17"/>
          <p:cNvSpPr/>
          <p:nvPr/>
        </p:nvSpPr>
        <p:spPr>
          <a:xfrm>
            <a:off x="0" y="0"/>
            <a:ext cx="2072640" cy="689610"/>
          </a:xfrm>
          <a:custGeom>
            <a:avLst/>
            <a:gdLst/>
            <a:ahLst/>
            <a:cxnLst/>
            <a:rect l="l" t="t" r="r" b="b"/>
            <a:pathLst>
              <a:path w="2763520" h="919480">
                <a:moveTo>
                  <a:pt x="2763012" y="0"/>
                </a:moveTo>
                <a:lnTo>
                  <a:pt x="2705100" y="0"/>
                </a:lnTo>
                <a:lnTo>
                  <a:pt x="2659800" y="31347"/>
                </a:lnTo>
                <a:lnTo>
                  <a:pt x="2615108" y="62876"/>
                </a:lnTo>
                <a:lnTo>
                  <a:pt x="2571025" y="94586"/>
                </a:lnTo>
                <a:lnTo>
                  <a:pt x="2527555" y="126475"/>
                </a:lnTo>
                <a:lnTo>
                  <a:pt x="2484700" y="158541"/>
                </a:lnTo>
                <a:lnTo>
                  <a:pt x="2442461" y="190784"/>
                </a:lnTo>
                <a:lnTo>
                  <a:pt x="2400842" y="223203"/>
                </a:lnTo>
                <a:lnTo>
                  <a:pt x="2359844" y="255796"/>
                </a:lnTo>
                <a:lnTo>
                  <a:pt x="2319469" y="288563"/>
                </a:lnTo>
                <a:lnTo>
                  <a:pt x="2279721" y="321501"/>
                </a:lnTo>
                <a:lnTo>
                  <a:pt x="2240600" y="354611"/>
                </a:lnTo>
                <a:lnTo>
                  <a:pt x="2202111" y="387890"/>
                </a:lnTo>
                <a:lnTo>
                  <a:pt x="2164254" y="421338"/>
                </a:lnTo>
                <a:lnTo>
                  <a:pt x="2127033" y="454953"/>
                </a:lnTo>
                <a:lnTo>
                  <a:pt x="2090449" y="488734"/>
                </a:lnTo>
                <a:lnTo>
                  <a:pt x="2054504" y="522681"/>
                </a:lnTo>
                <a:lnTo>
                  <a:pt x="2019202" y="556791"/>
                </a:lnTo>
                <a:lnTo>
                  <a:pt x="1984544" y="591064"/>
                </a:lnTo>
                <a:lnTo>
                  <a:pt x="1950533" y="625499"/>
                </a:lnTo>
                <a:lnTo>
                  <a:pt x="1917171" y="660094"/>
                </a:lnTo>
                <a:lnTo>
                  <a:pt x="1884460" y="694848"/>
                </a:lnTo>
                <a:lnTo>
                  <a:pt x="1852403" y="729760"/>
                </a:lnTo>
                <a:lnTo>
                  <a:pt x="1821002" y="764829"/>
                </a:lnTo>
                <a:lnTo>
                  <a:pt x="1790258" y="800054"/>
                </a:lnTo>
                <a:lnTo>
                  <a:pt x="1760176" y="835433"/>
                </a:lnTo>
                <a:lnTo>
                  <a:pt x="1730756" y="870965"/>
                </a:lnTo>
                <a:lnTo>
                  <a:pt x="0" y="870965"/>
                </a:lnTo>
                <a:lnTo>
                  <a:pt x="0" y="918972"/>
                </a:lnTo>
                <a:lnTo>
                  <a:pt x="1754505" y="918972"/>
                </a:lnTo>
                <a:lnTo>
                  <a:pt x="1761363" y="908685"/>
                </a:lnTo>
                <a:lnTo>
                  <a:pt x="1790729" y="872602"/>
                </a:lnTo>
                <a:lnTo>
                  <a:pt x="1820535" y="836740"/>
                </a:lnTo>
                <a:lnTo>
                  <a:pt x="1850798" y="801097"/>
                </a:lnTo>
                <a:lnTo>
                  <a:pt x="1881538" y="765666"/>
                </a:lnTo>
                <a:lnTo>
                  <a:pt x="1912772" y="730445"/>
                </a:lnTo>
                <a:lnTo>
                  <a:pt x="1944521" y="695428"/>
                </a:lnTo>
                <a:lnTo>
                  <a:pt x="1976801" y="660612"/>
                </a:lnTo>
                <a:lnTo>
                  <a:pt x="2009633" y="625993"/>
                </a:lnTo>
                <a:lnTo>
                  <a:pt x="2043034" y="591565"/>
                </a:lnTo>
                <a:lnTo>
                  <a:pt x="2077024" y="557327"/>
                </a:lnTo>
                <a:lnTo>
                  <a:pt x="2111622" y="523272"/>
                </a:lnTo>
                <a:lnTo>
                  <a:pt x="2146845" y="489396"/>
                </a:lnTo>
                <a:lnTo>
                  <a:pt x="2182712" y="455697"/>
                </a:lnTo>
                <a:lnTo>
                  <a:pt x="2219243" y="422169"/>
                </a:lnTo>
                <a:lnTo>
                  <a:pt x="2256456" y="388808"/>
                </a:lnTo>
                <a:lnTo>
                  <a:pt x="2294370" y="355610"/>
                </a:lnTo>
                <a:lnTo>
                  <a:pt x="2333003" y="322571"/>
                </a:lnTo>
                <a:lnTo>
                  <a:pt x="2372374" y="289686"/>
                </a:lnTo>
                <a:lnTo>
                  <a:pt x="2412501" y="256953"/>
                </a:lnTo>
                <a:lnTo>
                  <a:pt x="2453405" y="224365"/>
                </a:lnTo>
                <a:lnTo>
                  <a:pt x="2495102" y="191920"/>
                </a:lnTo>
                <a:lnTo>
                  <a:pt x="2537612" y="159613"/>
                </a:lnTo>
                <a:lnTo>
                  <a:pt x="2580954" y="127439"/>
                </a:lnTo>
                <a:lnTo>
                  <a:pt x="2625146" y="95395"/>
                </a:lnTo>
                <a:lnTo>
                  <a:pt x="2670208" y="63477"/>
                </a:lnTo>
                <a:lnTo>
                  <a:pt x="2716156" y="31680"/>
                </a:lnTo>
                <a:lnTo>
                  <a:pt x="2763012" y="0"/>
                </a:lnTo>
                <a:close/>
              </a:path>
            </a:pathLst>
          </a:custGeom>
          <a:solidFill>
            <a:srgbClr val="CA9600"/>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defRPr sz="600" b="0" i="0">
                <a:solidFill>
                  <a:schemeClr val="tx1"/>
                </a:solidFill>
                <a:latin typeface="Arial"/>
                <a:cs typeface="Arial"/>
              </a:defRPr>
            </a:lvl1pPr>
          </a:lstStyle>
          <a:p>
            <a:pPr marL="9525">
              <a:spcBef>
                <a:spcPts val="19"/>
              </a:spcBef>
            </a:pPr>
            <a:r>
              <a:rPr lang="en-US"/>
              <a:t>PLACE DISTRIBUTION STATEMENT OR CLASSIFICATION LEVEL HERE</a:t>
            </a:r>
            <a:endParaRPr lang="en-US" spc="-8"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defRPr sz="675" b="0" i="0">
                <a:solidFill>
                  <a:srgbClr val="888888"/>
                </a:solidFill>
                <a:latin typeface="Arial"/>
                <a:cs typeface="Arial"/>
              </a:defRPr>
            </a:lvl1pPr>
          </a:lstStyle>
          <a:p>
            <a:pPr marL="76200">
              <a:spcBef>
                <a:spcPts val="11"/>
              </a:spcBef>
            </a:pPr>
            <a:fld id="{81D60167-4931-47E6-BA6A-407CBD079E47}" type="slidenum">
              <a:rPr lang="en-US" spc="-38" smtClean="0"/>
              <a:pPr marL="76200">
                <a:spcBef>
                  <a:spcPts val="11"/>
                </a:spcBef>
              </a:pPr>
              <a:t>‹#›</a:t>
            </a:fld>
            <a:endParaRPr lang="en-US" spc="-38" dirty="0"/>
          </a:p>
        </p:txBody>
      </p:sp>
    </p:spTree>
    <p:extLst>
      <p:ext uri="{BB962C8B-B14F-4D97-AF65-F5344CB8AC3E}">
        <p14:creationId xmlns:p14="http://schemas.microsoft.com/office/powerpoint/2010/main" val="3962603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SMDC_1218_PPT-GRAPHICS_v5_parts-CoverBackgr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4736" y="4289394"/>
            <a:ext cx="598721" cy="561146"/>
          </a:xfrm>
          <a:prstGeom prst="rect">
            <a:avLst/>
          </a:prstGeom>
        </p:spPr>
      </p:pic>
      <p:sp>
        <p:nvSpPr>
          <p:cNvPr id="2" name="Title 1"/>
          <p:cNvSpPr>
            <a:spLocks noGrp="1"/>
          </p:cNvSpPr>
          <p:nvPr>
            <p:ph type="ctrTitle"/>
          </p:nvPr>
        </p:nvSpPr>
        <p:spPr>
          <a:xfrm>
            <a:off x="3759201" y="1130302"/>
            <a:ext cx="4927600" cy="1570037"/>
          </a:xfrm>
        </p:spPr>
        <p:txBody>
          <a:bodyPr>
            <a:normAutofit/>
          </a:bodyPr>
          <a:lstStyle>
            <a:lvl1pPr algn="ctr">
              <a:defRPr sz="2400">
                <a:solidFill>
                  <a:srgbClr val="001F5B"/>
                </a:solidFill>
              </a:defRPr>
            </a:lvl1pPr>
          </a:lstStyle>
          <a:p>
            <a:r>
              <a:rPr lang="en-US" dirty="0"/>
              <a:t>Click to edit Master title style</a:t>
            </a:r>
          </a:p>
        </p:txBody>
      </p:sp>
      <p:sp>
        <p:nvSpPr>
          <p:cNvPr id="3" name="Subtitle 2"/>
          <p:cNvSpPr>
            <a:spLocks noGrp="1"/>
          </p:cNvSpPr>
          <p:nvPr>
            <p:ph type="subTitle" idx="1"/>
          </p:nvPr>
        </p:nvSpPr>
        <p:spPr>
          <a:xfrm>
            <a:off x="3759201" y="2700339"/>
            <a:ext cx="4927601" cy="1401763"/>
          </a:xfrm>
        </p:spPr>
        <p:txBody>
          <a:bodyPr>
            <a:normAutofit/>
          </a:bodyPr>
          <a:lstStyle>
            <a:lvl1pPr marL="0" indent="0" algn="ctr">
              <a:buNone/>
              <a:defRPr sz="1800">
                <a:solidFill>
                  <a:srgbClr val="CD97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 y="4854977"/>
            <a:ext cx="9144000" cy="215106"/>
          </a:xfrm>
        </p:spPr>
        <p:txBody>
          <a:bodyPr/>
          <a:lstStyle>
            <a:lvl1pPr>
              <a:defRPr/>
            </a:lvl1pPr>
          </a:lstStyle>
          <a:p>
            <a:r>
              <a:rPr lang="en-US"/>
              <a:t>PLACE DISTRIBUTION STATEMENT OR CLASSIFICATION LEVEL HERE</a:t>
            </a:r>
            <a:endParaRPr lang="en-US" dirty="0"/>
          </a:p>
        </p:txBody>
      </p:sp>
      <p:sp>
        <p:nvSpPr>
          <p:cNvPr id="12" name="TextBox 11"/>
          <p:cNvSpPr txBox="1"/>
          <p:nvPr userDrawn="1"/>
        </p:nvSpPr>
        <p:spPr>
          <a:xfrm>
            <a:off x="266273" y="2296382"/>
            <a:ext cx="2629709" cy="461665"/>
          </a:xfrm>
          <a:prstGeom prst="rect">
            <a:avLst/>
          </a:prstGeom>
          <a:noFill/>
        </p:spPr>
        <p:txBody>
          <a:bodyPr wrap="square" rtlCol="0">
            <a:spAutoFit/>
          </a:bodyPr>
          <a:lstStyle/>
          <a:p>
            <a:pPr algn="ctr"/>
            <a:r>
              <a:rPr lang="en-US" sz="1200" b="0" i="0" dirty="0">
                <a:solidFill>
                  <a:schemeClr val="bg1"/>
                </a:solidFill>
                <a:latin typeface="Arial"/>
                <a:cs typeface="Arial"/>
              </a:rPr>
              <a:t>U.S. Army Space</a:t>
            </a:r>
            <a:br>
              <a:rPr lang="en-US" sz="1200" b="0" i="0" dirty="0">
                <a:solidFill>
                  <a:schemeClr val="bg1"/>
                </a:solidFill>
                <a:latin typeface="Arial"/>
                <a:cs typeface="Arial"/>
              </a:rPr>
            </a:br>
            <a:r>
              <a:rPr lang="en-US" sz="1200" b="0" i="0" dirty="0">
                <a:solidFill>
                  <a:schemeClr val="bg1"/>
                </a:solidFill>
                <a:latin typeface="Arial"/>
                <a:cs typeface="Arial"/>
              </a:rPr>
              <a:t>and</a:t>
            </a:r>
            <a:r>
              <a:rPr lang="en-US" sz="1200" b="0" i="0" baseline="0" dirty="0">
                <a:solidFill>
                  <a:schemeClr val="bg1"/>
                </a:solidFill>
                <a:latin typeface="Arial"/>
                <a:cs typeface="Arial"/>
              </a:rPr>
              <a:t> Missile Defense Command</a:t>
            </a:r>
          </a:p>
        </p:txBody>
      </p:sp>
      <p:pic>
        <p:nvPicPr>
          <p:cNvPr id="7" name="Picture 6" descr="SMDC_logo-wGlow.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5174" y="-89750"/>
            <a:ext cx="2443539" cy="2755900"/>
          </a:xfrm>
          <a:prstGeom prst="rect">
            <a:avLst/>
          </a:prstGeom>
        </p:spPr>
      </p:pic>
    </p:spTree>
    <p:extLst>
      <p:ext uri="{BB962C8B-B14F-4D97-AF65-F5344CB8AC3E}">
        <p14:creationId xmlns:p14="http://schemas.microsoft.com/office/powerpoint/2010/main" val="161012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PLACE DISTRIBUTION STATEMENT OR CLASSIFICATION LEVEL HERE</a:t>
            </a:r>
            <a:endParaRPr lang="en-US" dirty="0"/>
          </a:p>
        </p:txBody>
      </p:sp>
      <p:sp>
        <p:nvSpPr>
          <p:cNvPr id="6" name="Slide Number Placeholder 5"/>
          <p:cNvSpPr>
            <a:spLocks noGrp="1"/>
          </p:cNvSpPr>
          <p:nvPr>
            <p:ph type="sldNum" sz="quarter" idx="12"/>
          </p:nvPr>
        </p:nvSpPr>
        <p:spPr/>
        <p:txBody>
          <a:bodyPr/>
          <a:lstStyle/>
          <a:p>
            <a:fld id="{127F459C-851C-C04E-AA68-085002126BB3}" type="slidenum">
              <a:rPr lang="en-US" smtClean="0"/>
              <a:t>‹#›</a:t>
            </a:fld>
            <a:endParaRPr lang="en-US"/>
          </a:p>
        </p:txBody>
      </p:sp>
    </p:spTree>
    <p:extLst>
      <p:ext uri="{BB962C8B-B14F-4D97-AF65-F5344CB8AC3E}">
        <p14:creationId xmlns:p14="http://schemas.microsoft.com/office/powerpoint/2010/main" val="397402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2"/>
          </p:nvPr>
        </p:nvSpPr>
        <p:spPr>
          <a:xfrm>
            <a:off x="6553200" y="4895853"/>
            <a:ext cx="1676400" cy="215106"/>
          </a:xfrm>
        </p:spPr>
        <p:txBody>
          <a:bodyPr/>
          <a:lstStyle/>
          <a:p>
            <a:fld id="{127F459C-851C-C04E-AA68-085002126BB3}" type="slidenum">
              <a:rPr lang="en-US" smtClean="0"/>
              <a:t>‹#›</a:t>
            </a:fld>
            <a:endParaRPr lang="en-US" dirty="0"/>
          </a:p>
        </p:txBody>
      </p:sp>
    </p:spTree>
    <p:extLst>
      <p:ext uri="{BB962C8B-B14F-4D97-AF65-F5344CB8AC3E}">
        <p14:creationId xmlns:p14="http://schemas.microsoft.com/office/powerpoint/2010/main" val="25804895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553200" y="4895853"/>
            <a:ext cx="1676400" cy="215106"/>
          </a:xfrm>
        </p:spPr>
        <p:txBody>
          <a:bodyPr/>
          <a:lstStyle/>
          <a:p>
            <a:fld id="{127F459C-851C-C04E-AA68-085002126BB3}" type="slidenum">
              <a:rPr lang="en-US" smtClean="0"/>
              <a:t>‹#›</a:t>
            </a:fld>
            <a:endParaRPr lang="en-US" dirty="0"/>
          </a:p>
        </p:txBody>
      </p:sp>
    </p:spTree>
    <p:extLst>
      <p:ext uri="{BB962C8B-B14F-4D97-AF65-F5344CB8AC3E}">
        <p14:creationId xmlns:p14="http://schemas.microsoft.com/office/powerpoint/2010/main" val="2955798276"/>
      </p:ext>
    </p:extLst>
  </p:cSld>
  <p:clrMapOvr>
    <a:masterClrMapping/>
  </p:clrMapOvr>
  <p:transition advClick="0">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2021205" cy="648176"/>
          </a:xfrm>
          <a:custGeom>
            <a:avLst/>
            <a:gdLst/>
            <a:ahLst/>
            <a:cxnLst/>
            <a:rect l="l" t="t" r="r" b="b"/>
            <a:pathLst>
              <a:path w="2694940" h="864235">
                <a:moveTo>
                  <a:pt x="2694432" y="0"/>
                </a:moveTo>
                <a:lnTo>
                  <a:pt x="0" y="0"/>
                </a:lnTo>
                <a:lnTo>
                  <a:pt x="0" y="864108"/>
                </a:lnTo>
                <a:lnTo>
                  <a:pt x="1727073" y="864108"/>
                </a:lnTo>
                <a:lnTo>
                  <a:pt x="1756844" y="828210"/>
                </a:lnTo>
                <a:lnTo>
                  <a:pt x="1787219" y="792525"/>
                </a:lnTo>
                <a:lnTo>
                  <a:pt x="1818198" y="757053"/>
                </a:lnTo>
                <a:lnTo>
                  <a:pt x="1849778" y="721794"/>
                </a:lnTo>
                <a:lnTo>
                  <a:pt x="1881959" y="686748"/>
                </a:lnTo>
                <a:lnTo>
                  <a:pt x="1914739" y="651915"/>
                </a:lnTo>
                <a:lnTo>
                  <a:pt x="1948118" y="617296"/>
                </a:lnTo>
                <a:lnTo>
                  <a:pt x="1982094" y="582889"/>
                </a:lnTo>
                <a:lnTo>
                  <a:pt x="2016666" y="548695"/>
                </a:lnTo>
                <a:lnTo>
                  <a:pt x="2051832" y="514715"/>
                </a:lnTo>
                <a:lnTo>
                  <a:pt x="2087592" y="480947"/>
                </a:lnTo>
                <a:lnTo>
                  <a:pt x="2123945" y="447393"/>
                </a:lnTo>
                <a:lnTo>
                  <a:pt x="2160889" y="414051"/>
                </a:lnTo>
                <a:lnTo>
                  <a:pt x="2198423" y="380923"/>
                </a:lnTo>
                <a:lnTo>
                  <a:pt x="2236545" y="348007"/>
                </a:lnTo>
                <a:lnTo>
                  <a:pt x="2275256" y="315305"/>
                </a:lnTo>
                <a:lnTo>
                  <a:pt x="2314553" y="282816"/>
                </a:lnTo>
                <a:lnTo>
                  <a:pt x="2354436" y="250540"/>
                </a:lnTo>
                <a:lnTo>
                  <a:pt x="2394903" y="218477"/>
                </a:lnTo>
                <a:lnTo>
                  <a:pt x="2435953" y="186626"/>
                </a:lnTo>
                <a:lnTo>
                  <a:pt x="2477585" y="154989"/>
                </a:lnTo>
                <a:lnTo>
                  <a:pt x="2519797" y="123565"/>
                </a:lnTo>
                <a:lnTo>
                  <a:pt x="2562589" y="92354"/>
                </a:lnTo>
                <a:lnTo>
                  <a:pt x="2605960" y="61356"/>
                </a:lnTo>
                <a:lnTo>
                  <a:pt x="2649908" y="30571"/>
                </a:lnTo>
                <a:lnTo>
                  <a:pt x="2694432" y="0"/>
                </a:lnTo>
                <a:close/>
              </a:path>
            </a:pathLst>
          </a:custGeom>
          <a:solidFill>
            <a:srgbClr val="051F5C"/>
          </a:solidFill>
        </p:spPr>
        <p:txBody>
          <a:bodyPr wrap="square" lIns="0" tIns="0" rIns="0" bIns="0" rtlCol="0"/>
          <a:lstStyle/>
          <a:p>
            <a:endParaRPr sz="1350"/>
          </a:p>
        </p:txBody>
      </p:sp>
      <p:sp>
        <p:nvSpPr>
          <p:cNvPr id="17" name="bg object 17"/>
          <p:cNvSpPr/>
          <p:nvPr/>
        </p:nvSpPr>
        <p:spPr>
          <a:xfrm>
            <a:off x="0" y="0"/>
            <a:ext cx="2072640" cy="689610"/>
          </a:xfrm>
          <a:custGeom>
            <a:avLst/>
            <a:gdLst/>
            <a:ahLst/>
            <a:cxnLst/>
            <a:rect l="l" t="t" r="r" b="b"/>
            <a:pathLst>
              <a:path w="2763520" h="919480">
                <a:moveTo>
                  <a:pt x="2763012" y="0"/>
                </a:moveTo>
                <a:lnTo>
                  <a:pt x="2705100" y="0"/>
                </a:lnTo>
                <a:lnTo>
                  <a:pt x="2659800" y="31347"/>
                </a:lnTo>
                <a:lnTo>
                  <a:pt x="2615108" y="62876"/>
                </a:lnTo>
                <a:lnTo>
                  <a:pt x="2571025" y="94586"/>
                </a:lnTo>
                <a:lnTo>
                  <a:pt x="2527555" y="126475"/>
                </a:lnTo>
                <a:lnTo>
                  <a:pt x="2484700" y="158541"/>
                </a:lnTo>
                <a:lnTo>
                  <a:pt x="2442461" y="190784"/>
                </a:lnTo>
                <a:lnTo>
                  <a:pt x="2400842" y="223203"/>
                </a:lnTo>
                <a:lnTo>
                  <a:pt x="2359844" y="255796"/>
                </a:lnTo>
                <a:lnTo>
                  <a:pt x="2319469" y="288563"/>
                </a:lnTo>
                <a:lnTo>
                  <a:pt x="2279721" y="321501"/>
                </a:lnTo>
                <a:lnTo>
                  <a:pt x="2240600" y="354611"/>
                </a:lnTo>
                <a:lnTo>
                  <a:pt x="2202111" y="387890"/>
                </a:lnTo>
                <a:lnTo>
                  <a:pt x="2164254" y="421338"/>
                </a:lnTo>
                <a:lnTo>
                  <a:pt x="2127033" y="454953"/>
                </a:lnTo>
                <a:lnTo>
                  <a:pt x="2090449" y="488734"/>
                </a:lnTo>
                <a:lnTo>
                  <a:pt x="2054504" y="522681"/>
                </a:lnTo>
                <a:lnTo>
                  <a:pt x="2019202" y="556791"/>
                </a:lnTo>
                <a:lnTo>
                  <a:pt x="1984544" y="591064"/>
                </a:lnTo>
                <a:lnTo>
                  <a:pt x="1950533" y="625499"/>
                </a:lnTo>
                <a:lnTo>
                  <a:pt x="1917171" y="660094"/>
                </a:lnTo>
                <a:lnTo>
                  <a:pt x="1884460" y="694848"/>
                </a:lnTo>
                <a:lnTo>
                  <a:pt x="1852403" y="729760"/>
                </a:lnTo>
                <a:lnTo>
                  <a:pt x="1821002" y="764829"/>
                </a:lnTo>
                <a:lnTo>
                  <a:pt x="1790258" y="800054"/>
                </a:lnTo>
                <a:lnTo>
                  <a:pt x="1760176" y="835433"/>
                </a:lnTo>
                <a:lnTo>
                  <a:pt x="1730756" y="870965"/>
                </a:lnTo>
                <a:lnTo>
                  <a:pt x="0" y="870965"/>
                </a:lnTo>
                <a:lnTo>
                  <a:pt x="0" y="918972"/>
                </a:lnTo>
                <a:lnTo>
                  <a:pt x="1754505" y="918972"/>
                </a:lnTo>
                <a:lnTo>
                  <a:pt x="1761363" y="908685"/>
                </a:lnTo>
                <a:lnTo>
                  <a:pt x="1790729" y="872602"/>
                </a:lnTo>
                <a:lnTo>
                  <a:pt x="1820535" y="836740"/>
                </a:lnTo>
                <a:lnTo>
                  <a:pt x="1850798" y="801097"/>
                </a:lnTo>
                <a:lnTo>
                  <a:pt x="1881538" y="765666"/>
                </a:lnTo>
                <a:lnTo>
                  <a:pt x="1912772" y="730445"/>
                </a:lnTo>
                <a:lnTo>
                  <a:pt x="1944521" y="695428"/>
                </a:lnTo>
                <a:lnTo>
                  <a:pt x="1976801" y="660612"/>
                </a:lnTo>
                <a:lnTo>
                  <a:pt x="2009633" y="625993"/>
                </a:lnTo>
                <a:lnTo>
                  <a:pt x="2043034" y="591565"/>
                </a:lnTo>
                <a:lnTo>
                  <a:pt x="2077024" y="557327"/>
                </a:lnTo>
                <a:lnTo>
                  <a:pt x="2111622" y="523272"/>
                </a:lnTo>
                <a:lnTo>
                  <a:pt x="2146845" y="489396"/>
                </a:lnTo>
                <a:lnTo>
                  <a:pt x="2182712" y="455697"/>
                </a:lnTo>
                <a:lnTo>
                  <a:pt x="2219243" y="422169"/>
                </a:lnTo>
                <a:lnTo>
                  <a:pt x="2256456" y="388808"/>
                </a:lnTo>
                <a:lnTo>
                  <a:pt x="2294370" y="355610"/>
                </a:lnTo>
                <a:lnTo>
                  <a:pt x="2333003" y="322571"/>
                </a:lnTo>
                <a:lnTo>
                  <a:pt x="2372374" y="289686"/>
                </a:lnTo>
                <a:lnTo>
                  <a:pt x="2412501" y="256953"/>
                </a:lnTo>
                <a:lnTo>
                  <a:pt x="2453405" y="224365"/>
                </a:lnTo>
                <a:lnTo>
                  <a:pt x="2495102" y="191920"/>
                </a:lnTo>
                <a:lnTo>
                  <a:pt x="2537612" y="159613"/>
                </a:lnTo>
                <a:lnTo>
                  <a:pt x="2580954" y="127439"/>
                </a:lnTo>
                <a:lnTo>
                  <a:pt x="2625146" y="95395"/>
                </a:lnTo>
                <a:lnTo>
                  <a:pt x="2670208" y="63477"/>
                </a:lnTo>
                <a:lnTo>
                  <a:pt x="2716156" y="31680"/>
                </a:lnTo>
                <a:lnTo>
                  <a:pt x="2763012" y="0"/>
                </a:lnTo>
                <a:close/>
              </a:path>
            </a:pathLst>
          </a:custGeom>
          <a:solidFill>
            <a:srgbClr val="CA9600"/>
          </a:solidFill>
        </p:spPr>
        <p:txBody>
          <a:bodyPr wrap="square" lIns="0" tIns="0" rIns="0" bIns="0" rtlCol="0"/>
          <a:lstStyle/>
          <a:p>
            <a:endParaRPr sz="1350"/>
          </a:p>
        </p:txBody>
      </p:sp>
      <p:sp>
        <p:nvSpPr>
          <p:cNvPr id="18" name="bg object 18"/>
          <p:cNvSpPr/>
          <p:nvPr/>
        </p:nvSpPr>
        <p:spPr>
          <a:xfrm>
            <a:off x="441770" y="4850321"/>
            <a:ext cx="7879556" cy="0"/>
          </a:xfrm>
          <a:custGeom>
            <a:avLst/>
            <a:gdLst/>
            <a:ahLst/>
            <a:cxnLst/>
            <a:rect l="l" t="t" r="r" b="b"/>
            <a:pathLst>
              <a:path w="10506075">
                <a:moveTo>
                  <a:pt x="0" y="0"/>
                </a:moveTo>
                <a:lnTo>
                  <a:pt x="10505948" y="0"/>
                </a:lnTo>
              </a:path>
            </a:pathLst>
          </a:custGeom>
          <a:ln w="25908">
            <a:solidFill>
              <a:srgbClr val="CD9600"/>
            </a:solidFill>
          </a:ln>
        </p:spPr>
        <p:txBody>
          <a:bodyPr wrap="square" lIns="0" tIns="0" rIns="0" bIns="0" rtlCol="0"/>
          <a:lstStyle/>
          <a:p>
            <a:endParaRPr sz="1350"/>
          </a:p>
        </p:txBody>
      </p:sp>
      <p:sp>
        <p:nvSpPr>
          <p:cNvPr id="2" name="Holder 2"/>
          <p:cNvSpPr>
            <a:spLocks noGrp="1"/>
          </p:cNvSpPr>
          <p:nvPr>
            <p:ph type="title"/>
          </p:nvPr>
        </p:nvSpPr>
        <p:spPr>
          <a:xfrm>
            <a:off x="1792033" y="113252"/>
            <a:ext cx="7020020" cy="553998"/>
          </a:xfrm>
          <a:prstGeom prst="rect">
            <a:avLst/>
          </a:prstGeom>
        </p:spPr>
        <p:txBody>
          <a:bodyPr wrap="square" lIns="0" tIns="0" rIns="0" bIns="0">
            <a:spAutoFit/>
          </a:bodyPr>
          <a:lstStyle>
            <a:lvl1pPr>
              <a:defRPr sz="3600" b="1" i="0">
                <a:solidFill>
                  <a:srgbClr val="001F5F"/>
                </a:solidFill>
                <a:latin typeface="Arial"/>
                <a:cs typeface="Arial"/>
              </a:defRPr>
            </a:lvl1pPr>
          </a:lstStyle>
          <a:p>
            <a:endParaRPr/>
          </a:p>
        </p:txBody>
      </p:sp>
      <p:sp>
        <p:nvSpPr>
          <p:cNvPr id="3" name="Holder 3"/>
          <p:cNvSpPr>
            <a:spLocks noGrp="1"/>
          </p:cNvSpPr>
          <p:nvPr>
            <p:ph type="body" idx="1"/>
          </p:nvPr>
        </p:nvSpPr>
        <p:spPr>
          <a:xfrm>
            <a:off x="605409" y="924116"/>
            <a:ext cx="7906703" cy="246221"/>
          </a:xfrm>
          <a:prstGeom prst="rect">
            <a:avLst/>
          </a:prstGeom>
        </p:spPr>
        <p:txBody>
          <a:bodyPr wrap="square" lIns="0" tIns="0" rIns="0" bIns="0">
            <a:spAutoFit/>
          </a:bodyPr>
          <a:lstStyle>
            <a:lvl1pPr>
              <a:defRPr sz="16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54990" y="4939147"/>
            <a:ext cx="3642360" cy="92333"/>
          </a:xfrm>
          <a:prstGeom prst="rect">
            <a:avLst/>
          </a:prstGeom>
        </p:spPr>
        <p:txBody>
          <a:bodyPr wrap="square" lIns="0" tIns="0" rIns="0" bIns="0">
            <a:spAutoFit/>
          </a:bodyPr>
          <a:lstStyle>
            <a:lvl1pPr>
              <a:defRPr sz="600" b="0" i="0">
                <a:solidFill>
                  <a:schemeClr val="tx1"/>
                </a:solidFill>
                <a:latin typeface="Arial"/>
                <a:cs typeface="Arial"/>
              </a:defRPr>
            </a:lvl1pPr>
          </a:lstStyle>
          <a:p>
            <a:pPr marL="9525">
              <a:spcBef>
                <a:spcPts val="19"/>
              </a:spcBef>
            </a:pPr>
            <a:r>
              <a:rPr lang="en-US"/>
              <a:t>PLACE DISTRIBUTION STATEMENT OR CLASSIFICATION LEVEL HERE</a:t>
            </a:r>
            <a:endParaRPr lang="en-US" spc="-8" dirty="0"/>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036623" y="4949614"/>
            <a:ext cx="162878" cy="207749"/>
          </a:xfrm>
          <a:prstGeom prst="rect">
            <a:avLst/>
          </a:prstGeom>
        </p:spPr>
        <p:txBody>
          <a:bodyPr wrap="square" lIns="0" tIns="0" rIns="0" bIns="0">
            <a:spAutoFit/>
          </a:bodyPr>
          <a:lstStyle>
            <a:lvl1pPr>
              <a:defRPr sz="675" b="0" i="0">
                <a:solidFill>
                  <a:srgbClr val="888888"/>
                </a:solidFill>
                <a:latin typeface="Arial"/>
                <a:cs typeface="Arial"/>
              </a:defRPr>
            </a:lvl1pPr>
          </a:lstStyle>
          <a:p>
            <a:pPr marL="76200">
              <a:spcBef>
                <a:spcPts val="11"/>
              </a:spcBef>
            </a:pPr>
            <a:fld id="{81D60167-4931-47E6-BA6A-407CBD079E47}" type="slidenum">
              <a:rPr lang="en-US" spc="-38" smtClean="0"/>
              <a:pPr marL="76200">
                <a:spcBef>
                  <a:spcPts val="11"/>
                </a:spcBef>
              </a:pPr>
              <a:t>‹#›</a:t>
            </a:fld>
            <a:endParaRPr lang="en-US" spc="-38" dirty="0"/>
          </a:p>
        </p:txBody>
      </p:sp>
    </p:spTree>
    <p:extLst>
      <p:ext uri="{BB962C8B-B14F-4D97-AF65-F5344CB8AC3E}">
        <p14:creationId xmlns:p14="http://schemas.microsoft.com/office/powerpoint/2010/main" val="395934004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hf hdr="0" dt="0"/>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408085" y="4468892"/>
            <a:ext cx="598721" cy="561146"/>
          </a:xfrm>
          <a:prstGeom prst="rect">
            <a:avLst/>
          </a:prstGeom>
        </p:spPr>
      </p:pic>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761"/>
            <a:ext cx="9144000" cy="685800"/>
          </a:xfrm>
          <a:prstGeom prst="rect">
            <a:avLst/>
          </a:prstGeom>
        </p:spPr>
      </p:pic>
      <p:sp>
        <p:nvSpPr>
          <p:cNvPr id="2" name="Title Placeholder 1"/>
          <p:cNvSpPr>
            <a:spLocks noGrp="1"/>
          </p:cNvSpPr>
          <p:nvPr>
            <p:ph type="title"/>
          </p:nvPr>
        </p:nvSpPr>
        <p:spPr>
          <a:xfrm>
            <a:off x="2015068" y="205980"/>
            <a:ext cx="6671733" cy="45528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1" y="749301"/>
            <a:ext cx="8365067" cy="40258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457200" y="4849816"/>
            <a:ext cx="7772400" cy="0"/>
          </a:xfrm>
          <a:prstGeom prst="line">
            <a:avLst/>
          </a:prstGeom>
          <a:ln>
            <a:solidFill>
              <a:srgbClr val="CD9700"/>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3"/>
          </p:nvPr>
        </p:nvSpPr>
        <p:spPr>
          <a:xfrm>
            <a:off x="0" y="4895853"/>
            <a:ext cx="9144000" cy="215106"/>
          </a:xfrm>
          <a:prstGeom prst="rect">
            <a:avLst/>
          </a:prstGeom>
        </p:spPr>
        <p:txBody>
          <a:bodyPr vert="horz" lIns="91440" tIns="45720" rIns="91440" bIns="45720" rtlCol="0" anchor="ctr"/>
          <a:lstStyle>
            <a:lvl1pPr algn="ctr">
              <a:defRPr sz="675" b="0" i="0">
                <a:solidFill>
                  <a:schemeClr val="tx1">
                    <a:tint val="75000"/>
                  </a:schemeClr>
                </a:solidFill>
                <a:latin typeface="Arial"/>
                <a:cs typeface="Arial"/>
              </a:defRPr>
            </a:lvl1pPr>
          </a:lstStyle>
          <a:p>
            <a:r>
              <a:rPr lang="en-US"/>
              <a:t>PLACE DISTRIBUTION STATEMENT OR CLASSIFICATION LEVEL HERE</a:t>
            </a:r>
            <a:endParaRPr lang="en-US" dirty="0"/>
          </a:p>
        </p:txBody>
      </p:sp>
      <p:sp>
        <p:nvSpPr>
          <p:cNvPr id="6" name="Slide Number Placeholder 5"/>
          <p:cNvSpPr>
            <a:spLocks noGrp="1"/>
          </p:cNvSpPr>
          <p:nvPr>
            <p:ph type="sldNum" sz="quarter" idx="4"/>
          </p:nvPr>
        </p:nvSpPr>
        <p:spPr>
          <a:xfrm>
            <a:off x="6553200" y="4895853"/>
            <a:ext cx="1676400" cy="215106"/>
          </a:xfrm>
          <a:prstGeom prst="rect">
            <a:avLst/>
          </a:prstGeom>
        </p:spPr>
        <p:txBody>
          <a:bodyPr vert="horz" lIns="91440" tIns="45720" rIns="91440" bIns="45720" rtlCol="0" anchor="ctr"/>
          <a:lstStyle>
            <a:lvl1pPr algn="r">
              <a:defRPr sz="675" b="0" i="0">
                <a:solidFill>
                  <a:schemeClr val="tx1">
                    <a:tint val="75000"/>
                  </a:schemeClr>
                </a:solidFill>
                <a:latin typeface="Arial"/>
                <a:cs typeface="Arial"/>
              </a:defRPr>
            </a:lvl1pPr>
          </a:lstStyle>
          <a:p>
            <a:fld id="{127F459C-851C-C04E-AA68-085002126BB3}" type="slidenum">
              <a:rPr lang="en-US" smtClean="0"/>
              <a:pPr/>
              <a:t>‹#›</a:t>
            </a:fld>
            <a:endParaRPr lang="en-US" dirty="0"/>
          </a:p>
        </p:txBody>
      </p:sp>
      <p:sp>
        <p:nvSpPr>
          <p:cNvPr id="12" name="TextBox 11"/>
          <p:cNvSpPr txBox="1"/>
          <p:nvPr userDrawn="1"/>
        </p:nvSpPr>
        <p:spPr>
          <a:xfrm>
            <a:off x="644778" y="138832"/>
            <a:ext cx="1247125" cy="438838"/>
          </a:xfrm>
          <a:prstGeom prst="rect">
            <a:avLst/>
          </a:prstGeom>
          <a:noFill/>
        </p:spPr>
        <p:txBody>
          <a:bodyPr wrap="square" rtlCol="0">
            <a:spAutoFit/>
          </a:bodyPr>
          <a:lstStyle/>
          <a:p>
            <a:pPr algn="l"/>
            <a:r>
              <a:rPr lang="en-US" sz="563" b="0" i="0" dirty="0">
                <a:solidFill>
                  <a:schemeClr val="bg1"/>
                </a:solidFill>
                <a:latin typeface="Arial"/>
                <a:cs typeface="Arial"/>
              </a:rPr>
              <a:t>U.S. Army Space</a:t>
            </a:r>
            <a:br>
              <a:rPr lang="en-US" sz="563" b="0" i="0" dirty="0">
                <a:solidFill>
                  <a:schemeClr val="bg1"/>
                </a:solidFill>
                <a:latin typeface="Arial"/>
                <a:cs typeface="Arial"/>
              </a:rPr>
            </a:br>
            <a:r>
              <a:rPr lang="en-US" sz="563" b="0" i="0" dirty="0">
                <a:solidFill>
                  <a:schemeClr val="bg1"/>
                </a:solidFill>
                <a:latin typeface="Arial"/>
                <a:cs typeface="Arial"/>
              </a:rPr>
              <a:t>and</a:t>
            </a:r>
            <a:r>
              <a:rPr lang="en-US" sz="563" b="0" i="0" baseline="0" dirty="0">
                <a:solidFill>
                  <a:schemeClr val="bg1"/>
                </a:solidFill>
                <a:latin typeface="Arial"/>
                <a:cs typeface="Arial"/>
              </a:rPr>
              <a:t> Missile </a:t>
            </a:r>
            <a:br>
              <a:rPr lang="en-US" sz="563" b="0" i="0" baseline="0" dirty="0">
                <a:solidFill>
                  <a:schemeClr val="bg1"/>
                </a:solidFill>
                <a:latin typeface="Arial"/>
                <a:cs typeface="Arial"/>
              </a:rPr>
            </a:br>
            <a:r>
              <a:rPr lang="en-US" sz="563" b="0" i="0" baseline="0" dirty="0">
                <a:solidFill>
                  <a:schemeClr val="bg1"/>
                </a:solidFill>
                <a:latin typeface="Arial"/>
                <a:cs typeface="Arial"/>
              </a:rPr>
              <a:t>Defense</a:t>
            </a:r>
          </a:p>
          <a:p>
            <a:pPr algn="l"/>
            <a:r>
              <a:rPr lang="en-US" sz="563" b="0" i="0" baseline="0" dirty="0">
                <a:solidFill>
                  <a:schemeClr val="bg1"/>
                </a:solidFill>
                <a:latin typeface="Arial"/>
                <a:cs typeface="Arial"/>
              </a:rPr>
              <a:t>Command</a:t>
            </a:r>
            <a:endParaRPr lang="en-US" sz="563" b="0" i="0" dirty="0">
              <a:solidFill>
                <a:schemeClr val="bg1"/>
              </a:solidFill>
              <a:latin typeface="Arial"/>
              <a:cs typeface="Arial"/>
            </a:endParaRPr>
          </a:p>
        </p:txBody>
      </p:sp>
      <p:pic>
        <p:nvPicPr>
          <p:cNvPr id="7" name="Picture 6" descr="SMDC_0119_NewLogo_wWhiteOutline.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5931" y="59826"/>
            <a:ext cx="561129" cy="523875"/>
          </a:xfrm>
          <a:prstGeom prst="rect">
            <a:avLst/>
          </a:prstGeom>
        </p:spPr>
      </p:pic>
    </p:spTree>
    <p:extLst>
      <p:ext uri="{BB962C8B-B14F-4D97-AF65-F5344CB8AC3E}">
        <p14:creationId xmlns:p14="http://schemas.microsoft.com/office/powerpoint/2010/main" val="172967995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Lst>
  <p:hf hdr="0" dt="0"/>
  <p:txStyles>
    <p:titleStyle>
      <a:lvl1pPr algn="r" defTabSz="342900" rtl="0" eaLnBrk="1" latinLnBrk="0" hangingPunct="1">
        <a:spcBef>
          <a:spcPct val="0"/>
        </a:spcBef>
        <a:buNone/>
        <a:defRPr sz="2100" b="1" i="0" kern="1200">
          <a:solidFill>
            <a:srgbClr val="001F5B"/>
          </a:solidFill>
          <a:latin typeface="Arial"/>
          <a:ea typeface="+mj-ea"/>
          <a:cs typeface="Arial"/>
        </a:defRPr>
      </a:lvl1pPr>
    </p:titleStyle>
    <p:bodyStyle>
      <a:lvl1pPr marL="257175" indent="-257175" algn="l" defTabSz="342900" rtl="0" eaLnBrk="1" latinLnBrk="0" hangingPunct="1">
        <a:spcBef>
          <a:spcPct val="20000"/>
        </a:spcBef>
        <a:buClr>
          <a:srgbClr val="001F5B"/>
        </a:buClr>
        <a:buFont typeface="Arial"/>
        <a:buChar char="•"/>
        <a:defRPr sz="1500" kern="1200">
          <a:solidFill>
            <a:schemeClr val="tx1">
              <a:lumMod val="85000"/>
              <a:lumOff val="15000"/>
            </a:schemeClr>
          </a:solidFill>
          <a:latin typeface="Arial"/>
          <a:ea typeface="+mn-ea"/>
          <a:cs typeface="Arial"/>
        </a:defRPr>
      </a:lvl1pPr>
      <a:lvl2pPr marL="557213" indent="-214313" algn="l" defTabSz="342900" rtl="0" eaLnBrk="1" latinLnBrk="0" hangingPunct="1">
        <a:spcBef>
          <a:spcPct val="20000"/>
        </a:spcBef>
        <a:buClr>
          <a:srgbClr val="001F5B"/>
        </a:buClr>
        <a:buSzPct val="80000"/>
        <a:buFont typeface="Courier New"/>
        <a:buChar char="o"/>
        <a:defRPr sz="1350" kern="1200">
          <a:solidFill>
            <a:schemeClr val="tx1">
              <a:lumMod val="85000"/>
              <a:lumOff val="15000"/>
            </a:schemeClr>
          </a:solidFill>
          <a:latin typeface="Arial"/>
          <a:ea typeface="+mn-ea"/>
          <a:cs typeface="Arial"/>
        </a:defRPr>
      </a:lvl2pPr>
      <a:lvl3pPr marL="857250" indent="-171450" algn="l" defTabSz="342900" rtl="0" eaLnBrk="1" latinLnBrk="0" hangingPunct="1">
        <a:spcBef>
          <a:spcPct val="20000"/>
        </a:spcBef>
        <a:buClr>
          <a:srgbClr val="001F5B"/>
        </a:buClr>
        <a:buFont typeface="Wingdings" charset="2"/>
        <a:buChar char="§"/>
        <a:defRPr sz="1200" kern="1200">
          <a:solidFill>
            <a:schemeClr val="tx1">
              <a:lumMod val="85000"/>
              <a:lumOff val="15000"/>
            </a:schemeClr>
          </a:solidFill>
          <a:latin typeface="Arial"/>
          <a:ea typeface="+mn-ea"/>
          <a:cs typeface="Arial"/>
        </a:defRPr>
      </a:lvl3pPr>
      <a:lvl4pPr marL="1200150" indent="-171450" algn="l" defTabSz="342900" rtl="0" eaLnBrk="1" latinLnBrk="0" hangingPunct="1">
        <a:spcBef>
          <a:spcPct val="20000"/>
        </a:spcBef>
        <a:buClr>
          <a:srgbClr val="001F5B"/>
        </a:buClr>
        <a:buFont typeface="Wingdings" charset="2"/>
        <a:buChar char="ü"/>
        <a:defRPr sz="1050" kern="1200">
          <a:solidFill>
            <a:schemeClr val="tx1">
              <a:lumMod val="85000"/>
              <a:lumOff val="15000"/>
            </a:schemeClr>
          </a:solidFill>
          <a:latin typeface="Arial"/>
          <a:ea typeface="+mn-ea"/>
          <a:cs typeface="Arial"/>
        </a:defRPr>
      </a:lvl4pPr>
      <a:lvl5pPr marL="1543050" indent="-171450" algn="l" defTabSz="342900" rtl="0" eaLnBrk="1" latinLnBrk="0" hangingPunct="1">
        <a:spcBef>
          <a:spcPct val="20000"/>
        </a:spcBef>
        <a:buClr>
          <a:srgbClr val="001F5B"/>
        </a:buClr>
        <a:buFont typeface="Lucida Grande"/>
        <a:buChar char="-"/>
        <a:defRPr sz="900" kern="1200">
          <a:solidFill>
            <a:schemeClr val="tx1">
              <a:lumMod val="85000"/>
              <a:lumOff val="15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08085" y="4468892"/>
            <a:ext cx="598721" cy="561146"/>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761"/>
            <a:ext cx="9144000" cy="685800"/>
          </a:xfrm>
          <a:prstGeom prst="rect">
            <a:avLst/>
          </a:prstGeom>
        </p:spPr>
      </p:pic>
      <p:sp>
        <p:nvSpPr>
          <p:cNvPr id="2" name="Title Placeholder 1"/>
          <p:cNvSpPr>
            <a:spLocks noGrp="1"/>
          </p:cNvSpPr>
          <p:nvPr>
            <p:ph type="title"/>
          </p:nvPr>
        </p:nvSpPr>
        <p:spPr>
          <a:xfrm>
            <a:off x="2015068" y="205980"/>
            <a:ext cx="6671733" cy="45528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1" y="749301"/>
            <a:ext cx="8365067" cy="40258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457200" y="4849816"/>
            <a:ext cx="7772400" cy="0"/>
          </a:xfrm>
          <a:prstGeom prst="line">
            <a:avLst/>
          </a:prstGeom>
          <a:ln>
            <a:solidFill>
              <a:srgbClr val="CD9700"/>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3"/>
          </p:nvPr>
        </p:nvSpPr>
        <p:spPr>
          <a:xfrm>
            <a:off x="0" y="4895853"/>
            <a:ext cx="9144000" cy="215106"/>
          </a:xfrm>
          <a:prstGeom prst="rect">
            <a:avLst/>
          </a:prstGeom>
        </p:spPr>
        <p:txBody>
          <a:bodyPr vert="horz" lIns="91440" tIns="45720" rIns="91440" bIns="45720" rtlCol="0" anchor="ctr"/>
          <a:lstStyle>
            <a:lvl1pPr algn="ctr">
              <a:defRPr sz="675" b="0" i="0">
                <a:solidFill>
                  <a:schemeClr val="tx1">
                    <a:tint val="75000"/>
                  </a:schemeClr>
                </a:solidFill>
                <a:latin typeface="Arial"/>
                <a:cs typeface="Arial"/>
              </a:defRPr>
            </a:lvl1pPr>
          </a:lstStyle>
          <a:p>
            <a:r>
              <a:rPr lang="en-US"/>
              <a:t>PLACE DISTRIBUTION STATEMENT OR CLASSIFICATION LEVEL HERE</a:t>
            </a:r>
            <a:endParaRPr lang="en-US" dirty="0"/>
          </a:p>
        </p:txBody>
      </p:sp>
      <p:sp>
        <p:nvSpPr>
          <p:cNvPr id="6" name="Slide Number Placeholder 5"/>
          <p:cNvSpPr>
            <a:spLocks noGrp="1"/>
          </p:cNvSpPr>
          <p:nvPr>
            <p:ph type="sldNum" sz="quarter" idx="4"/>
          </p:nvPr>
        </p:nvSpPr>
        <p:spPr>
          <a:xfrm>
            <a:off x="6553200" y="4895853"/>
            <a:ext cx="1676400" cy="215106"/>
          </a:xfrm>
          <a:prstGeom prst="rect">
            <a:avLst/>
          </a:prstGeom>
        </p:spPr>
        <p:txBody>
          <a:bodyPr vert="horz" lIns="91440" tIns="45720" rIns="91440" bIns="45720" rtlCol="0" anchor="ctr"/>
          <a:lstStyle>
            <a:lvl1pPr algn="r">
              <a:defRPr sz="675" b="0" i="0">
                <a:solidFill>
                  <a:schemeClr val="tx1">
                    <a:tint val="75000"/>
                  </a:schemeClr>
                </a:solidFill>
                <a:latin typeface="Arial"/>
                <a:cs typeface="Arial"/>
              </a:defRPr>
            </a:lvl1pPr>
          </a:lstStyle>
          <a:p>
            <a:fld id="{127F459C-851C-C04E-AA68-085002126BB3}" type="slidenum">
              <a:rPr lang="en-US" smtClean="0"/>
              <a:pPr/>
              <a:t>‹#›</a:t>
            </a:fld>
            <a:endParaRPr lang="en-US" dirty="0"/>
          </a:p>
        </p:txBody>
      </p:sp>
      <p:sp>
        <p:nvSpPr>
          <p:cNvPr id="12" name="TextBox 11"/>
          <p:cNvSpPr txBox="1"/>
          <p:nvPr userDrawn="1"/>
        </p:nvSpPr>
        <p:spPr>
          <a:xfrm>
            <a:off x="644778" y="138832"/>
            <a:ext cx="1247125" cy="438838"/>
          </a:xfrm>
          <a:prstGeom prst="rect">
            <a:avLst/>
          </a:prstGeom>
          <a:noFill/>
        </p:spPr>
        <p:txBody>
          <a:bodyPr wrap="square" rtlCol="0">
            <a:spAutoFit/>
          </a:bodyPr>
          <a:lstStyle/>
          <a:p>
            <a:pPr algn="l"/>
            <a:r>
              <a:rPr lang="en-US" sz="563" b="0" i="0" dirty="0">
                <a:solidFill>
                  <a:schemeClr val="bg1"/>
                </a:solidFill>
                <a:latin typeface="Arial"/>
                <a:cs typeface="Arial"/>
              </a:rPr>
              <a:t>U.S. Army Space</a:t>
            </a:r>
            <a:br>
              <a:rPr lang="en-US" sz="563" b="0" i="0" dirty="0">
                <a:solidFill>
                  <a:schemeClr val="bg1"/>
                </a:solidFill>
                <a:latin typeface="Arial"/>
                <a:cs typeface="Arial"/>
              </a:rPr>
            </a:br>
            <a:r>
              <a:rPr lang="en-US" sz="563" b="0" i="0" dirty="0">
                <a:solidFill>
                  <a:schemeClr val="bg1"/>
                </a:solidFill>
                <a:latin typeface="Arial"/>
                <a:cs typeface="Arial"/>
              </a:rPr>
              <a:t>and</a:t>
            </a:r>
            <a:r>
              <a:rPr lang="en-US" sz="563" b="0" i="0" baseline="0" dirty="0">
                <a:solidFill>
                  <a:schemeClr val="bg1"/>
                </a:solidFill>
                <a:latin typeface="Arial"/>
                <a:cs typeface="Arial"/>
              </a:rPr>
              <a:t> Missile </a:t>
            </a:r>
            <a:br>
              <a:rPr lang="en-US" sz="563" b="0" i="0" baseline="0" dirty="0">
                <a:solidFill>
                  <a:schemeClr val="bg1"/>
                </a:solidFill>
                <a:latin typeface="Arial"/>
                <a:cs typeface="Arial"/>
              </a:rPr>
            </a:br>
            <a:r>
              <a:rPr lang="en-US" sz="563" b="0" i="0" baseline="0" dirty="0">
                <a:solidFill>
                  <a:schemeClr val="bg1"/>
                </a:solidFill>
                <a:latin typeface="Arial"/>
                <a:cs typeface="Arial"/>
              </a:rPr>
              <a:t>Defense</a:t>
            </a:r>
          </a:p>
          <a:p>
            <a:pPr algn="l"/>
            <a:r>
              <a:rPr lang="en-US" sz="563" b="0" i="0" baseline="0" dirty="0">
                <a:solidFill>
                  <a:schemeClr val="bg1"/>
                </a:solidFill>
                <a:latin typeface="Arial"/>
                <a:cs typeface="Arial"/>
              </a:rPr>
              <a:t>Command</a:t>
            </a:r>
            <a:endParaRPr lang="en-US" sz="563" b="0" i="0" dirty="0">
              <a:solidFill>
                <a:schemeClr val="bg1"/>
              </a:solidFill>
              <a:latin typeface="Arial"/>
              <a:cs typeface="Arial"/>
            </a:endParaRPr>
          </a:p>
        </p:txBody>
      </p:sp>
      <p:pic>
        <p:nvPicPr>
          <p:cNvPr id="7" name="Picture 6" descr="SMDC_0119_NewLogo_wWhiteOutlin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931" y="59826"/>
            <a:ext cx="561129" cy="523875"/>
          </a:xfrm>
          <a:prstGeom prst="rect">
            <a:avLst/>
          </a:prstGeom>
        </p:spPr>
      </p:pic>
    </p:spTree>
    <p:extLst>
      <p:ext uri="{BB962C8B-B14F-4D97-AF65-F5344CB8AC3E}">
        <p14:creationId xmlns:p14="http://schemas.microsoft.com/office/powerpoint/2010/main" val="666898652"/>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dt="0"/>
  <p:txStyles>
    <p:titleStyle>
      <a:lvl1pPr algn="r" defTabSz="342900" rtl="0" eaLnBrk="1" latinLnBrk="0" hangingPunct="1">
        <a:spcBef>
          <a:spcPct val="0"/>
        </a:spcBef>
        <a:buNone/>
        <a:defRPr sz="2100" b="1" i="0" kern="1200">
          <a:solidFill>
            <a:srgbClr val="001F5B"/>
          </a:solidFill>
          <a:latin typeface="Arial"/>
          <a:ea typeface="+mj-ea"/>
          <a:cs typeface="Arial"/>
        </a:defRPr>
      </a:lvl1pPr>
    </p:titleStyle>
    <p:bodyStyle>
      <a:lvl1pPr marL="257175" indent="-257175" algn="l" defTabSz="342900" rtl="0" eaLnBrk="1" latinLnBrk="0" hangingPunct="1">
        <a:spcBef>
          <a:spcPct val="20000"/>
        </a:spcBef>
        <a:buClr>
          <a:srgbClr val="001F5B"/>
        </a:buClr>
        <a:buFont typeface="Arial"/>
        <a:buChar char="•"/>
        <a:defRPr sz="1500" kern="1200">
          <a:solidFill>
            <a:schemeClr val="tx1">
              <a:lumMod val="85000"/>
              <a:lumOff val="15000"/>
            </a:schemeClr>
          </a:solidFill>
          <a:latin typeface="Arial"/>
          <a:ea typeface="+mn-ea"/>
          <a:cs typeface="Arial"/>
        </a:defRPr>
      </a:lvl1pPr>
      <a:lvl2pPr marL="557213" indent="-214313" algn="l" defTabSz="342900" rtl="0" eaLnBrk="1" latinLnBrk="0" hangingPunct="1">
        <a:spcBef>
          <a:spcPct val="20000"/>
        </a:spcBef>
        <a:buClr>
          <a:srgbClr val="001F5B"/>
        </a:buClr>
        <a:buSzPct val="80000"/>
        <a:buFont typeface="Courier New"/>
        <a:buChar char="o"/>
        <a:defRPr sz="1350" kern="1200">
          <a:solidFill>
            <a:schemeClr val="tx1">
              <a:lumMod val="85000"/>
              <a:lumOff val="15000"/>
            </a:schemeClr>
          </a:solidFill>
          <a:latin typeface="Arial"/>
          <a:ea typeface="+mn-ea"/>
          <a:cs typeface="Arial"/>
        </a:defRPr>
      </a:lvl2pPr>
      <a:lvl3pPr marL="857250" indent="-171450" algn="l" defTabSz="342900" rtl="0" eaLnBrk="1" latinLnBrk="0" hangingPunct="1">
        <a:spcBef>
          <a:spcPct val="20000"/>
        </a:spcBef>
        <a:buClr>
          <a:srgbClr val="001F5B"/>
        </a:buClr>
        <a:buFont typeface="Wingdings" charset="2"/>
        <a:buChar char="§"/>
        <a:defRPr sz="1200" kern="1200">
          <a:solidFill>
            <a:schemeClr val="tx1">
              <a:lumMod val="85000"/>
              <a:lumOff val="15000"/>
            </a:schemeClr>
          </a:solidFill>
          <a:latin typeface="Arial"/>
          <a:ea typeface="+mn-ea"/>
          <a:cs typeface="Arial"/>
        </a:defRPr>
      </a:lvl3pPr>
      <a:lvl4pPr marL="1200150" indent="-171450" algn="l" defTabSz="342900" rtl="0" eaLnBrk="1" latinLnBrk="0" hangingPunct="1">
        <a:spcBef>
          <a:spcPct val="20000"/>
        </a:spcBef>
        <a:buClr>
          <a:srgbClr val="001F5B"/>
        </a:buClr>
        <a:buFont typeface="Wingdings" charset="2"/>
        <a:buChar char="ü"/>
        <a:defRPr sz="1050" kern="1200">
          <a:solidFill>
            <a:schemeClr val="tx1">
              <a:lumMod val="85000"/>
              <a:lumOff val="15000"/>
            </a:schemeClr>
          </a:solidFill>
          <a:latin typeface="Arial"/>
          <a:ea typeface="+mn-ea"/>
          <a:cs typeface="Arial"/>
        </a:defRPr>
      </a:lvl4pPr>
      <a:lvl5pPr marL="1543050" indent="-171450" algn="l" defTabSz="342900" rtl="0" eaLnBrk="1" latinLnBrk="0" hangingPunct="1">
        <a:spcBef>
          <a:spcPct val="20000"/>
        </a:spcBef>
        <a:buClr>
          <a:srgbClr val="001F5B"/>
        </a:buClr>
        <a:buFont typeface="Lucida Grande"/>
        <a:buChar char="-"/>
        <a:defRPr sz="900" kern="1200">
          <a:solidFill>
            <a:schemeClr val="tx1">
              <a:lumMod val="85000"/>
              <a:lumOff val="15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08085" y="4468892"/>
            <a:ext cx="598721" cy="561146"/>
          </a:xfrm>
          <a:prstGeom prst="rect">
            <a:avLst/>
          </a:prstGeom>
        </p:spPr>
      </p:pic>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761"/>
            <a:ext cx="9144000" cy="685800"/>
          </a:xfrm>
          <a:prstGeom prst="rect">
            <a:avLst/>
          </a:prstGeom>
        </p:spPr>
      </p:pic>
      <p:sp>
        <p:nvSpPr>
          <p:cNvPr id="2" name="Title Placeholder 1"/>
          <p:cNvSpPr>
            <a:spLocks noGrp="1"/>
          </p:cNvSpPr>
          <p:nvPr>
            <p:ph type="title"/>
          </p:nvPr>
        </p:nvSpPr>
        <p:spPr>
          <a:xfrm>
            <a:off x="2015068" y="205980"/>
            <a:ext cx="6671733" cy="45528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1" y="749301"/>
            <a:ext cx="8365067" cy="40258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457200" y="4849816"/>
            <a:ext cx="7772400" cy="0"/>
          </a:xfrm>
          <a:prstGeom prst="line">
            <a:avLst/>
          </a:prstGeom>
          <a:ln>
            <a:solidFill>
              <a:srgbClr val="CD9700"/>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3"/>
          </p:nvPr>
        </p:nvSpPr>
        <p:spPr>
          <a:xfrm>
            <a:off x="0" y="4895853"/>
            <a:ext cx="9144000" cy="215106"/>
          </a:xfrm>
          <a:prstGeom prst="rect">
            <a:avLst/>
          </a:prstGeom>
        </p:spPr>
        <p:txBody>
          <a:bodyPr vert="horz" lIns="91440" tIns="45720" rIns="91440" bIns="45720" rtlCol="0" anchor="ctr"/>
          <a:lstStyle>
            <a:lvl1pPr algn="ctr">
              <a:defRPr sz="675" b="0" i="0">
                <a:solidFill>
                  <a:schemeClr val="tx1">
                    <a:tint val="75000"/>
                  </a:schemeClr>
                </a:solidFill>
                <a:latin typeface="Arial"/>
                <a:cs typeface="Arial"/>
              </a:defRPr>
            </a:lvl1pPr>
          </a:lstStyle>
          <a:p>
            <a:r>
              <a:rPr lang="en-US"/>
              <a:t>PLACE DISTRIBUTION STATEMENT OR CLASSIFICATION LEVEL HERE</a:t>
            </a:r>
            <a:endParaRPr lang="en-US" dirty="0"/>
          </a:p>
        </p:txBody>
      </p:sp>
      <p:sp>
        <p:nvSpPr>
          <p:cNvPr id="6" name="Slide Number Placeholder 5"/>
          <p:cNvSpPr>
            <a:spLocks noGrp="1"/>
          </p:cNvSpPr>
          <p:nvPr>
            <p:ph type="sldNum" sz="quarter" idx="4"/>
          </p:nvPr>
        </p:nvSpPr>
        <p:spPr>
          <a:xfrm>
            <a:off x="6553200" y="4895853"/>
            <a:ext cx="1676400" cy="215106"/>
          </a:xfrm>
          <a:prstGeom prst="rect">
            <a:avLst/>
          </a:prstGeom>
        </p:spPr>
        <p:txBody>
          <a:bodyPr vert="horz" lIns="91440" tIns="45720" rIns="91440" bIns="45720" rtlCol="0" anchor="ctr"/>
          <a:lstStyle>
            <a:lvl1pPr algn="r">
              <a:defRPr sz="675" b="0" i="0">
                <a:solidFill>
                  <a:schemeClr val="tx1">
                    <a:tint val="75000"/>
                  </a:schemeClr>
                </a:solidFill>
                <a:latin typeface="Arial"/>
                <a:cs typeface="Arial"/>
              </a:defRPr>
            </a:lvl1pPr>
          </a:lstStyle>
          <a:p>
            <a:fld id="{127F459C-851C-C04E-AA68-085002126BB3}" type="slidenum">
              <a:rPr lang="en-US" smtClean="0"/>
              <a:pPr/>
              <a:t>‹#›</a:t>
            </a:fld>
            <a:endParaRPr lang="en-US" dirty="0"/>
          </a:p>
        </p:txBody>
      </p:sp>
      <p:sp>
        <p:nvSpPr>
          <p:cNvPr id="12" name="TextBox 11"/>
          <p:cNvSpPr txBox="1"/>
          <p:nvPr userDrawn="1"/>
        </p:nvSpPr>
        <p:spPr>
          <a:xfrm>
            <a:off x="644778" y="138832"/>
            <a:ext cx="1247125" cy="438838"/>
          </a:xfrm>
          <a:prstGeom prst="rect">
            <a:avLst/>
          </a:prstGeom>
          <a:noFill/>
        </p:spPr>
        <p:txBody>
          <a:bodyPr wrap="square" rtlCol="0">
            <a:spAutoFit/>
          </a:bodyPr>
          <a:lstStyle/>
          <a:p>
            <a:pPr algn="l"/>
            <a:r>
              <a:rPr lang="en-US" sz="563" b="0" i="0" dirty="0">
                <a:solidFill>
                  <a:schemeClr val="bg1"/>
                </a:solidFill>
                <a:latin typeface="Arial"/>
                <a:cs typeface="Arial"/>
              </a:rPr>
              <a:t>U.S. Army Space</a:t>
            </a:r>
            <a:br>
              <a:rPr lang="en-US" sz="563" b="0" i="0" dirty="0">
                <a:solidFill>
                  <a:schemeClr val="bg1"/>
                </a:solidFill>
                <a:latin typeface="Arial"/>
                <a:cs typeface="Arial"/>
              </a:rPr>
            </a:br>
            <a:r>
              <a:rPr lang="en-US" sz="563" b="0" i="0" dirty="0">
                <a:solidFill>
                  <a:schemeClr val="bg1"/>
                </a:solidFill>
                <a:latin typeface="Arial"/>
                <a:cs typeface="Arial"/>
              </a:rPr>
              <a:t>and</a:t>
            </a:r>
            <a:r>
              <a:rPr lang="en-US" sz="563" b="0" i="0" baseline="0" dirty="0">
                <a:solidFill>
                  <a:schemeClr val="bg1"/>
                </a:solidFill>
                <a:latin typeface="Arial"/>
                <a:cs typeface="Arial"/>
              </a:rPr>
              <a:t> Missile </a:t>
            </a:r>
            <a:br>
              <a:rPr lang="en-US" sz="563" b="0" i="0" baseline="0" dirty="0">
                <a:solidFill>
                  <a:schemeClr val="bg1"/>
                </a:solidFill>
                <a:latin typeface="Arial"/>
                <a:cs typeface="Arial"/>
              </a:rPr>
            </a:br>
            <a:r>
              <a:rPr lang="en-US" sz="563" b="0" i="0" baseline="0" dirty="0">
                <a:solidFill>
                  <a:schemeClr val="bg1"/>
                </a:solidFill>
                <a:latin typeface="Arial"/>
                <a:cs typeface="Arial"/>
              </a:rPr>
              <a:t>Defense</a:t>
            </a:r>
          </a:p>
          <a:p>
            <a:pPr algn="l"/>
            <a:r>
              <a:rPr lang="en-US" sz="563" b="0" i="0" baseline="0" dirty="0">
                <a:solidFill>
                  <a:schemeClr val="bg1"/>
                </a:solidFill>
                <a:latin typeface="Arial"/>
                <a:cs typeface="Arial"/>
              </a:rPr>
              <a:t>Command</a:t>
            </a:r>
            <a:endParaRPr lang="en-US" sz="563" b="0" i="0" dirty="0">
              <a:solidFill>
                <a:schemeClr val="bg1"/>
              </a:solidFill>
              <a:latin typeface="Arial"/>
              <a:cs typeface="Arial"/>
            </a:endParaRPr>
          </a:p>
        </p:txBody>
      </p:sp>
      <p:pic>
        <p:nvPicPr>
          <p:cNvPr id="7" name="Picture 6" descr="SMDC_0119_NewLogo_wWhiteOutlin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5931" y="59826"/>
            <a:ext cx="561129" cy="523875"/>
          </a:xfrm>
          <a:prstGeom prst="rect">
            <a:avLst/>
          </a:prstGeom>
        </p:spPr>
      </p:pic>
    </p:spTree>
    <p:extLst>
      <p:ext uri="{BB962C8B-B14F-4D97-AF65-F5344CB8AC3E}">
        <p14:creationId xmlns:p14="http://schemas.microsoft.com/office/powerpoint/2010/main" val="334591486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dt="0"/>
  <p:txStyles>
    <p:titleStyle>
      <a:lvl1pPr algn="r" defTabSz="342900" rtl="0" eaLnBrk="1" latinLnBrk="0" hangingPunct="1">
        <a:spcBef>
          <a:spcPct val="0"/>
        </a:spcBef>
        <a:buNone/>
        <a:defRPr sz="2100" b="1" i="0" kern="1200">
          <a:solidFill>
            <a:srgbClr val="001F5B"/>
          </a:solidFill>
          <a:latin typeface="Arial"/>
          <a:ea typeface="+mj-ea"/>
          <a:cs typeface="Arial"/>
        </a:defRPr>
      </a:lvl1pPr>
    </p:titleStyle>
    <p:bodyStyle>
      <a:lvl1pPr marL="257175" indent="-257175" algn="l" defTabSz="342900" rtl="0" eaLnBrk="1" latinLnBrk="0" hangingPunct="1">
        <a:spcBef>
          <a:spcPct val="20000"/>
        </a:spcBef>
        <a:buClr>
          <a:srgbClr val="001F5B"/>
        </a:buClr>
        <a:buFont typeface="Arial"/>
        <a:buChar char="•"/>
        <a:defRPr sz="1500" kern="1200">
          <a:solidFill>
            <a:schemeClr val="tx1">
              <a:lumMod val="85000"/>
              <a:lumOff val="15000"/>
            </a:schemeClr>
          </a:solidFill>
          <a:latin typeface="Arial"/>
          <a:ea typeface="+mn-ea"/>
          <a:cs typeface="Arial"/>
        </a:defRPr>
      </a:lvl1pPr>
      <a:lvl2pPr marL="557213" indent="-214313" algn="l" defTabSz="342900" rtl="0" eaLnBrk="1" latinLnBrk="0" hangingPunct="1">
        <a:spcBef>
          <a:spcPct val="20000"/>
        </a:spcBef>
        <a:buClr>
          <a:srgbClr val="001F5B"/>
        </a:buClr>
        <a:buSzPct val="80000"/>
        <a:buFont typeface="Courier New"/>
        <a:buChar char="o"/>
        <a:defRPr sz="1350" kern="1200">
          <a:solidFill>
            <a:schemeClr val="tx1">
              <a:lumMod val="85000"/>
              <a:lumOff val="15000"/>
            </a:schemeClr>
          </a:solidFill>
          <a:latin typeface="Arial"/>
          <a:ea typeface="+mn-ea"/>
          <a:cs typeface="Arial"/>
        </a:defRPr>
      </a:lvl2pPr>
      <a:lvl3pPr marL="857250" indent="-171450" algn="l" defTabSz="342900" rtl="0" eaLnBrk="1" latinLnBrk="0" hangingPunct="1">
        <a:spcBef>
          <a:spcPct val="20000"/>
        </a:spcBef>
        <a:buClr>
          <a:srgbClr val="001F5B"/>
        </a:buClr>
        <a:buFont typeface="Wingdings" charset="2"/>
        <a:buChar char="§"/>
        <a:defRPr sz="1200" kern="1200">
          <a:solidFill>
            <a:schemeClr val="tx1">
              <a:lumMod val="85000"/>
              <a:lumOff val="15000"/>
            </a:schemeClr>
          </a:solidFill>
          <a:latin typeface="Arial"/>
          <a:ea typeface="+mn-ea"/>
          <a:cs typeface="Arial"/>
        </a:defRPr>
      </a:lvl3pPr>
      <a:lvl4pPr marL="1200150" indent="-171450" algn="l" defTabSz="342900" rtl="0" eaLnBrk="1" latinLnBrk="0" hangingPunct="1">
        <a:spcBef>
          <a:spcPct val="20000"/>
        </a:spcBef>
        <a:buClr>
          <a:srgbClr val="001F5B"/>
        </a:buClr>
        <a:buFont typeface="Wingdings" charset="2"/>
        <a:buChar char="ü"/>
        <a:defRPr sz="1050" kern="1200">
          <a:solidFill>
            <a:schemeClr val="tx1">
              <a:lumMod val="85000"/>
              <a:lumOff val="15000"/>
            </a:schemeClr>
          </a:solidFill>
          <a:latin typeface="Arial"/>
          <a:ea typeface="+mn-ea"/>
          <a:cs typeface="Arial"/>
        </a:defRPr>
      </a:lvl4pPr>
      <a:lvl5pPr marL="1543050" indent="-171450" algn="l" defTabSz="342900" rtl="0" eaLnBrk="1" latinLnBrk="0" hangingPunct="1">
        <a:spcBef>
          <a:spcPct val="20000"/>
        </a:spcBef>
        <a:buClr>
          <a:srgbClr val="001F5B"/>
        </a:buClr>
        <a:buFont typeface="Lucida Grande"/>
        <a:buChar char="-"/>
        <a:defRPr sz="900" kern="1200">
          <a:solidFill>
            <a:schemeClr val="tx1">
              <a:lumMod val="85000"/>
              <a:lumOff val="15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6.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jp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9" Type="http://schemas.openxmlformats.org/officeDocument/2006/relationships/image" Target="../media/image63.png"/><Relationship Id="rId21" Type="http://schemas.openxmlformats.org/officeDocument/2006/relationships/image" Target="../media/image45.png"/><Relationship Id="rId34" Type="http://schemas.openxmlformats.org/officeDocument/2006/relationships/image" Target="../media/image58.png"/><Relationship Id="rId42" Type="http://schemas.openxmlformats.org/officeDocument/2006/relationships/image" Target="../media/image66.png"/><Relationship Id="rId47" Type="http://schemas.openxmlformats.org/officeDocument/2006/relationships/image" Target="../media/image71.png"/><Relationship Id="rId50" Type="http://schemas.openxmlformats.org/officeDocument/2006/relationships/image" Target="../media/image74.png"/><Relationship Id="rId55" Type="http://schemas.openxmlformats.org/officeDocument/2006/relationships/image" Target="../media/image79.png"/><Relationship Id="rId7" Type="http://schemas.openxmlformats.org/officeDocument/2006/relationships/image" Target="../media/image31.png"/><Relationship Id="rId2" Type="http://schemas.openxmlformats.org/officeDocument/2006/relationships/image" Target="../media/image27.png"/><Relationship Id="rId16" Type="http://schemas.openxmlformats.org/officeDocument/2006/relationships/image" Target="../media/image40.png"/><Relationship Id="rId29" Type="http://schemas.openxmlformats.org/officeDocument/2006/relationships/image" Target="../media/image53.png"/><Relationship Id="rId11" Type="http://schemas.openxmlformats.org/officeDocument/2006/relationships/image" Target="../media/image35.png"/><Relationship Id="rId24" Type="http://schemas.openxmlformats.org/officeDocument/2006/relationships/image" Target="../media/image48.jpg"/><Relationship Id="rId32" Type="http://schemas.openxmlformats.org/officeDocument/2006/relationships/image" Target="../media/image56.png"/><Relationship Id="rId37" Type="http://schemas.openxmlformats.org/officeDocument/2006/relationships/image" Target="../media/image61.png"/><Relationship Id="rId40" Type="http://schemas.openxmlformats.org/officeDocument/2006/relationships/image" Target="../media/image64.png"/><Relationship Id="rId45" Type="http://schemas.openxmlformats.org/officeDocument/2006/relationships/image" Target="../media/image69.png"/><Relationship Id="rId53" Type="http://schemas.openxmlformats.org/officeDocument/2006/relationships/image" Target="../media/image77.jpg"/><Relationship Id="rId58" Type="http://schemas.openxmlformats.org/officeDocument/2006/relationships/image" Target="../media/image82.png"/><Relationship Id="rId5" Type="http://schemas.openxmlformats.org/officeDocument/2006/relationships/image" Target="../media/image29.jpg"/><Relationship Id="rId61" Type="http://schemas.openxmlformats.org/officeDocument/2006/relationships/image" Target="../media/image85.png"/><Relationship Id="rId19" Type="http://schemas.openxmlformats.org/officeDocument/2006/relationships/image" Target="../media/image43.png"/><Relationship Id="rId14" Type="http://schemas.openxmlformats.org/officeDocument/2006/relationships/image" Target="../media/image38.png"/><Relationship Id="rId22" Type="http://schemas.openxmlformats.org/officeDocument/2006/relationships/image" Target="../media/image46.jp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 Id="rId43" Type="http://schemas.openxmlformats.org/officeDocument/2006/relationships/image" Target="../media/image67.png"/><Relationship Id="rId48" Type="http://schemas.openxmlformats.org/officeDocument/2006/relationships/image" Target="../media/image72.png"/><Relationship Id="rId56" Type="http://schemas.openxmlformats.org/officeDocument/2006/relationships/image" Target="../media/image80.png"/><Relationship Id="rId8" Type="http://schemas.openxmlformats.org/officeDocument/2006/relationships/image" Target="../media/image32.png"/><Relationship Id="rId51" Type="http://schemas.openxmlformats.org/officeDocument/2006/relationships/image" Target="../media/image75.png"/><Relationship Id="rId3" Type="http://schemas.openxmlformats.org/officeDocument/2006/relationships/image" Target="../media/image6.png"/><Relationship Id="rId12" Type="http://schemas.openxmlformats.org/officeDocument/2006/relationships/image" Target="../media/image36.png"/><Relationship Id="rId17" Type="http://schemas.openxmlformats.org/officeDocument/2006/relationships/image" Target="../media/image41.jpg"/><Relationship Id="rId25" Type="http://schemas.openxmlformats.org/officeDocument/2006/relationships/image" Target="../media/image49.png"/><Relationship Id="rId33" Type="http://schemas.openxmlformats.org/officeDocument/2006/relationships/image" Target="../media/image57.png"/><Relationship Id="rId38" Type="http://schemas.openxmlformats.org/officeDocument/2006/relationships/image" Target="../media/image62.png"/><Relationship Id="rId46" Type="http://schemas.openxmlformats.org/officeDocument/2006/relationships/image" Target="../media/image70.png"/><Relationship Id="rId59" Type="http://schemas.openxmlformats.org/officeDocument/2006/relationships/image" Target="../media/image83.png"/><Relationship Id="rId20" Type="http://schemas.openxmlformats.org/officeDocument/2006/relationships/image" Target="../media/image44.png"/><Relationship Id="rId41" Type="http://schemas.openxmlformats.org/officeDocument/2006/relationships/image" Target="../media/image65.png"/><Relationship Id="rId54" Type="http://schemas.openxmlformats.org/officeDocument/2006/relationships/image" Target="../media/image78.jpg"/><Relationship Id="rId1" Type="http://schemas.openxmlformats.org/officeDocument/2006/relationships/slideLayout" Target="../slideLayouts/slideLayout2.xml"/><Relationship Id="rId6" Type="http://schemas.openxmlformats.org/officeDocument/2006/relationships/image" Target="../media/image30.jpg"/><Relationship Id="rId15" Type="http://schemas.openxmlformats.org/officeDocument/2006/relationships/image" Target="../media/image39.png"/><Relationship Id="rId23" Type="http://schemas.openxmlformats.org/officeDocument/2006/relationships/image" Target="../media/image47.jpg"/><Relationship Id="rId28" Type="http://schemas.openxmlformats.org/officeDocument/2006/relationships/image" Target="../media/image52.png"/><Relationship Id="rId36" Type="http://schemas.openxmlformats.org/officeDocument/2006/relationships/image" Target="../media/image60.png"/><Relationship Id="rId49" Type="http://schemas.openxmlformats.org/officeDocument/2006/relationships/image" Target="../media/image73.png"/><Relationship Id="rId57" Type="http://schemas.openxmlformats.org/officeDocument/2006/relationships/image" Target="../media/image81.png"/><Relationship Id="rId10" Type="http://schemas.openxmlformats.org/officeDocument/2006/relationships/image" Target="../media/image34.png"/><Relationship Id="rId31" Type="http://schemas.openxmlformats.org/officeDocument/2006/relationships/image" Target="../media/image55.png"/><Relationship Id="rId44" Type="http://schemas.openxmlformats.org/officeDocument/2006/relationships/image" Target="../media/image68.png"/><Relationship Id="rId52" Type="http://schemas.openxmlformats.org/officeDocument/2006/relationships/image" Target="../media/image76.jpg"/><Relationship Id="rId60" Type="http://schemas.openxmlformats.org/officeDocument/2006/relationships/image" Target="../media/image84.jpg"/><Relationship Id="rId4" Type="http://schemas.openxmlformats.org/officeDocument/2006/relationships/image" Target="../media/image28.jpg"/><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hyperlink" Target="mailto:usarmy.redstone.smdc.mbx.small-business-office@army.mil" TargetMode="External"/><Relationship Id="rId2" Type="http://schemas.openxmlformats.org/officeDocument/2006/relationships/hyperlink" Target="https://www.smdc.army.mil/VIE_FIR/" TargetMode="External"/><Relationship Id="rId1" Type="http://schemas.openxmlformats.org/officeDocument/2006/relationships/slideLayout" Target="../slideLayouts/slideLayout9.xml"/><Relationship Id="rId4" Type="http://schemas.openxmlformats.org/officeDocument/2006/relationships/hyperlink" Target="https://www.smdc.army.mil/RESOURCES/SBO/" TargetMode="Externa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1770" y="4850321"/>
            <a:ext cx="6966109" cy="0"/>
          </a:xfrm>
          <a:custGeom>
            <a:avLst/>
            <a:gdLst/>
            <a:ahLst/>
            <a:cxnLst/>
            <a:rect l="l" t="t" r="r" b="b"/>
            <a:pathLst>
              <a:path w="9288145">
                <a:moveTo>
                  <a:pt x="0" y="0"/>
                </a:moveTo>
                <a:lnTo>
                  <a:pt x="9288018" y="0"/>
                </a:lnTo>
              </a:path>
            </a:pathLst>
          </a:custGeom>
          <a:ln w="25907">
            <a:solidFill>
              <a:srgbClr val="CD9600"/>
            </a:solidFill>
          </a:ln>
        </p:spPr>
        <p:txBody>
          <a:bodyPr wrap="square" lIns="0" tIns="0" rIns="0" bIns="0" rtlCol="0"/>
          <a:lstStyle/>
          <a:p>
            <a:pPr defTabSz="685800"/>
            <a:endParaRPr sz="1350" kern="0">
              <a:solidFill>
                <a:sysClr val="windowText" lastClr="000000"/>
              </a:solidFill>
            </a:endParaRPr>
          </a:p>
        </p:txBody>
      </p:sp>
      <p:sp>
        <p:nvSpPr>
          <p:cNvPr id="3" name="object 3"/>
          <p:cNvSpPr txBox="1"/>
          <p:nvPr/>
        </p:nvSpPr>
        <p:spPr>
          <a:xfrm>
            <a:off x="567614" y="147480"/>
            <a:ext cx="855821" cy="333425"/>
          </a:xfrm>
          <a:prstGeom prst="rect">
            <a:avLst/>
          </a:prstGeom>
        </p:spPr>
        <p:txBody>
          <a:bodyPr vert="horz" wrap="square" lIns="0" tIns="0" rIns="0" bIns="0" rtlCol="0">
            <a:spAutoFit/>
          </a:bodyPr>
          <a:lstStyle/>
          <a:p>
            <a:pPr defTabSz="685800">
              <a:lnSpc>
                <a:spcPts val="825"/>
              </a:lnSpc>
            </a:pPr>
            <a:r>
              <a:rPr sz="750" kern="0" dirty="0">
                <a:solidFill>
                  <a:srgbClr val="FFFFFF"/>
                </a:solidFill>
                <a:latin typeface="Arial"/>
                <a:cs typeface="Arial"/>
              </a:rPr>
              <a:t>U.S.</a:t>
            </a:r>
            <a:r>
              <a:rPr sz="750" kern="0" spc="-19" dirty="0">
                <a:solidFill>
                  <a:srgbClr val="FFFFFF"/>
                </a:solidFill>
                <a:latin typeface="Arial"/>
                <a:cs typeface="Arial"/>
              </a:rPr>
              <a:t> </a:t>
            </a:r>
            <a:r>
              <a:rPr sz="750" kern="0" dirty="0">
                <a:solidFill>
                  <a:srgbClr val="FFFFFF"/>
                </a:solidFill>
                <a:latin typeface="Arial"/>
                <a:cs typeface="Arial"/>
              </a:rPr>
              <a:t>Army</a:t>
            </a:r>
            <a:r>
              <a:rPr sz="750" kern="0" spc="-19" dirty="0">
                <a:solidFill>
                  <a:srgbClr val="FFFFFF"/>
                </a:solidFill>
                <a:latin typeface="Arial"/>
                <a:cs typeface="Arial"/>
              </a:rPr>
              <a:t> </a:t>
            </a:r>
            <a:r>
              <a:rPr sz="750" kern="0" spc="-15" dirty="0">
                <a:solidFill>
                  <a:srgbClr val="FFFFFF"/>
                </a:solidFill>
                <a:latin typeface="Arial"/>
                <a:cs typeface="Arial"/>
              </a:rPr>
              <a:t>Space</a:t>
            </a:r>
            <a:endParaRPr sz="750" kern="0">
              <a:solidFill>
                <a:sysClr val="windowText" lastClr="000000"/>
              </a:solidFill>
              <a:latin typeface="Arial"/>
              <a:cs typeface="Arial"/>
            </a:endParaRPr>
          </a:p>
          <a:p>
            <a:pPr defTabSz="685800"/>
            <a:r>
              <a:rPr sz="750" kern="0" dirty="0">
                <a:solidFill>
                  <a:srgbClr val="FFFFFF"/>
                </a:solidFill>
                <a:latin typeface="Arial"/>
                <a:cs typeface="Arial"/>
              </a:rPr>
              <a:t>and</a:t>
            </a:r>
            <a:r>
              <a:rPr sz="750" kern="0" spc="-41" dirty="0">
                <a:solidFill>
                  <a:srgbClr val="FFFFFF"/>
                </a:solidFill>
                <a:latin typeface="Arial"/>
                <a:cs typeface="Arial"/>
              </a:rPr>
              <a:t> </a:t>
            </a:r>
            <a:r>
              <a:rPr sz="750" kern="0" dirty="0">
                <a:solidFill>
                  <a:srgbClr val="FFFFFF"/>
                </a:solidFill>
                <a:latin typeface="Arial"/>
                <a:cs typeface="Arial"/>
              </a:rPr>
              <a:t>Missile</a:t>
            </a:r>
            <a:r>
              <a:rPr sz="750" kern="0" spc="-11" dirty="0">
                <a:solidFill>
                  <a:srgbClr val="FFFFFF"/>
                </a:solidFill>
                <a:latin typeface="Arial"/>
                <a:cs typeface="Arial"/>
              </a:rPr>
              <a:t> </a:t>
            </a:r>
            <a:r>
              <a:rPr sz="750" kern="0" spc="-8" dirty="0">
                <a:solidFill>
                  <a:srgbClr val="FFFFFF"/>
                </a:solidFill>
                <a:latin typeface="Arial"/>
                <a:cs typeface="Arial"/>
              </a:rPr>
              <a:t>Defense Command</a:t>
            </a:r>
            <a:endParaRPr sz="750" kern="0">
              <a:solidFill>
                <a:sysClr val="windowText" lastClr="000000"/>
              </a:solidFill>
              <a:latin typeface="Arial"/>
              <a:cs typeface="Arial"/>
            </a:endParaRPr>
          </a:p>
        </p:txBody>
      </p:sp>
      <p:sp>
        <p:nvSpPr>
          <p:cNvPr id="4" name="object 4"/>
          <p:cNvSpPr/>
          <p:nvPr/>
        </p:nvSpPr>
        <p:spPr>
          <a:xfrm>
            <a:off x="8468487" y="4391406"/>
            <a:ext cx="468630" cy="445770"/>
          </a:xfrm>
          <a:custGeom>
            <a:avLst/>
            <a:gdLst/>
            <a:ahLst/>
            <a:cxnLst/>
            <a:rect l="l" t="t" r="r" b="b"/>
            <a:pathLst>
              <a:path w="624840" h="594360">
                <a:moveTo>
                  <a:pt x="312419" y="0"/>
                </a:moveTo>
                <a:lnTo>
                  <a:pt x="238505" y="227164"/>
                </a:lnTo>
                <a:lnTo>
                  <a:pt x="0" y="227164"/>
                </a:lnTo>
                <a:lnTo>
                  <a:pt x="193420" y="367195"/>
                </a:lnTo>
                <a:lnTo>
                  <a:pt x="119252" y="594359"/>
                </a:lnTo>
                <a:lnTo>
                  <a:pt x="312419" y="453936"/>
                </a:lnTo>
                <a:lnTo>
                  <a:pt x="459993" y="453936"/>
                </a:lnTo>
                <a:lnTo>
                  <a:pt x="457580" y="446544"/>
                </a:lnTo>
                <a:lnTo>
                  <a:pt x="226567" y="446544"/>
                </a:lnTo>
                <a:lnTo>
                  <a:pt x="259333" y="345998"/>
                </a:lnTo>
                <a:lnTo>
                  <a:pt x="173354" y="283565"/>
                </a:lnTo>
                <a:lnTo>
                  <a:pt x="279780" y="283565"/>
                </a:lnTo>
                <a:lnTo>
                  <a:pt x="312419" y="182435"/>
                </a:lnTo>
                <a:lnTo>
                  <a:pt x="371984" y="182435"/>
                </a:lnTo>
                <a:lnTo>
                  <a:pt x="312419" y="0"/>
                </a:lnTo>
                <a:close/>
              </a:path>
              <a:path w="624840" h="594360">
                <a:moveTo>
                  <a:pt x="459993" y="453936"/>
                </a:moveTo>
                <a:lnTo>
                  <a:pt x="312419" y="453936"/>
                </a:lnTo>
                <a:lnTo>
                  <a:pt x="505840" y="594359"/>
                </a:lnTo>
                <a:lnTo>
                  <a:pt x="459993" y="453936"/>
                </a:lnTo>
                <a:close/>
              </a:path>
              <a:path w="624840" h="594360">
                <a:moveTo>
                  <a:pt x="312419" y="384314"/>
                </a:moveTo>
                <a:lnTo>
                  <a:pt x="226567" y="446544"/>
                </a:lnTo>
                <a:lnTo>
                  <a:pt x="398399" y="446544"/>
                </a:lnTo>
                <a:lnTo>
                  <a:pt x="312419" y="384314"/>
                </a:lnTo>
                <a:close/>
              </a:path>
              <a:path w="624840" h="594360">
                <a:moveTo>
                  <a:pt x="371984" y="182435"/>
                </a:moveTo>
                <a:lnTo>
                  <a:pt x="312419" y="182435"/>
                </a:lnTo>
                <a:lnTo>
                  <a:pt x="345312" y="283565"/>
                </a:lnTo>
                <a:lnTo>
                  <a:pt x="451738" y="283565"/>
                </a:lnTo>
                <a:lnTo>
                  <a:pt x="365759" y="345998"/>
                </a:lnTo>
                <a:lnTo>
                  <a:pt x="398399" y="446544"/>
                </a:lnTo>
                <a:lnTo>
                  <a:pt x="457580" y="446544"/>
                </a:lnTo>
                <a:lnTo>
                  <a:pt x="431673" y="367195"/>
                </a:lnTo>
                <a:lnTo>
                  <a:pt x="624839" y="227164"/>
                </a:lnTo>
                <a:lnTo>
                  <a:pt x="386587" y="227164"/>
                </a:lnTo>
                <a:lnTo>
                  <a:pt x="371984" y="182435"/>
                </a:lnTo>
                <a:close/>
              </a:path>
            </a:pathLst>
          </a:custGeom>
          <a:solidFill>
            <a:srgbClr val="FFCC00"/>
          </a:solidFill>
        </p:spPr>
        <p:txBody>
          <a:bodyPr wrap="square" lIns="0" tIns="0" rIns="0" bIns="0" rtlCol="0"/>
          <a:lstStyle/>
          <a:p>
            <a:pPr defTabSz="685800"/>
            <a:endParaRPr sz="1350" kern="0">
              <a:solidFill>
                <a:sysClr val="windowText" lastClr="000000"/>
              </a:solidFill>
            </a:endParaRPr>
          </a:p>
        </p:txBody>
      </p:sp>
      <p:sp>
        <p:nvSpPr>
          <p:cNvPr id="5" name="object 5"/>
          <p:cNvSpPr/>
          <p:nvPr/>
        </p:nvSpPr>
        <p:spPr>
          <a:xfrm>
            <a:off x="8462772" y="4914901"/>
            <a:ext cx="481489" cy="78104"/>
          </a:xfrm>
          <a:custGeom>
            <a:avLst/>
            <a:gdLst/>
            <a:ahLst/>
            <a:cxnLst/>
            <a:rect l="l" t="t" r="r" b="b"/>
            <a:pathLst>
              <a:path w="641984" h="104140">
                <a:moveTo>
                  <a:pt x="24002" y="0"/>
                </a:moveTo>
                <a:lnTo>
                  <a:pt x="0" y="0"/>
                </a:lnTo>
                <a:lnTo>
                  <a:pt x="0" y="81889"/>
                </a:lnTo>
                <a:lnTo>
                  <a:pt x="1732" y="90944"/>
                </a:lnTo>
                <a:lnTo>
                  <a:pt x="6619" y="97790"/>
                </a:lnTo>
                <a:lnTo>
                  <a:pt x="14198" y="102120"/>
                </a:lnTo>
                <a:lnTo>
                  <a:pt x="24002" y="103632"/>
                </a:lnTo>
                <a:lnTo>
                  <a:pt x="52197" y="103632"/>
                </a:lnTo>
                <a:lnTo>
                  <a:pt x="61727" y="102120"/>
                </a:lnTo>
                <a:lnTo>
                  <a:pt x="69199" y="97790"/>
                </a:lnTo>
                <a:lnTo>
                  <a:pt x="74074" y="90944"/>
                </a:lnTo>
                <a:lnTo>
                  <a:pt x="75819" y="81889"/>
                </a:lnTo>
                <a:lnTo>
                  <a:pt x="75819" y="81419"/>
                </a:lnTo>
                <a:lnTo>
                  <a:pt x="25400" y="81419"/>
                </a:lnTo>
                <a:lnTo>
                  <a:pt x="24002" y="80035"/>
                </a:lnTo>
                <a:lnTo>
                  <a:pt x="24002" y="0"/>
                </a:lnTo>
                <a:close/>
              </a:path>
              <a:path w="641984" h="104140">
                <a:moveTo>
                  <a:pt x="75819" y="0"/>
                </a:moveTo>
                <a:lnTo>
                  <a:pt x="51815" y="0"/>
                </a:lnTo>
                <a:lnTo>
                  <a:pt x="51815" y="80035"/>
                </a:lnTo>
                <a:lnTo>
                  <a:pt x="50419" y="81419"/>
                </a:lnTo>
                <a:lnTo>
                  <a:pt x="75819" y="81419"/>
                </a:lnTo>
                <a:lnTo>
                  <a:pt x="75819" y="0"/>
                </a:lnTo>
                <a:close/>
              </a:path>
              <a:path w="641984" h="104140">
                <a:moveTo>
                  <a:pt x="107696" y="79578"/>
                </a:moveTo>
                <a:lnTo>
                  <a:pt x="84074" y="79578"/>
                </a:lnTo>
                <a:lnTo>
                  <a:pt x="84074" y="103632"/>
                </a:lnTo>
                <a:lnTo>
                  <a:pt x="107696" y="103632"/>
                </a:lnTo>
                <a:lnTo>
                  <a:pt x="107696" y="79578"/>
                </a:lnTo>
                <a:close/>
              </a:path>
              <a:path w="641984" h="104140">
                <a:moveTo>
                  <a:pt x="139192" y="68008"/>
                </a:moveTo>
                <a:lnTo>
                  <a:pt x="116077" y="68008"/>
                </a:lnTo>
                <a:lnTo>
                  <a:pt x="116077" y="84658"/>
                </a:lnTo>
                <a:lnTo>
                  <a:pt x="117562" y="92112"/>
                </a:lnTo>
                <a:lnTo>
                  <a:pt x="121761" y="98136"/>
                </a:lnTo>
                <a:lnTo>
                  <a:pt x="128293" y="102163"/>
                </a:lnTo>
                <a:lnTo>
                  <a:pt x="136778" y="103632"/>
                </a:lnTo>
                <a:lnTo>
                  <a:pt x="169672" y="103632"/>
                </a:lnTo>
                <a:lnTo>
                  <a:pt x="178097" y="102163"/>
                </a:lnTo>
                <a:lnTo>
                  <a:pt x="184499" y="98136"/>
                </a:lnTo>
                <a:lnTo>
                  <a:pt x="188567" y="92112"/>
                </a:lnTo>
                <a:lnTo>
                  <a:pt x="189992" y="84658"/>
                </a:lnTo>
                <a:lnTo>
                  <a:pt x="189992" y="82346"/>
                </a:lnTo>
                <a:lnTo>
                  <a:pt x="140970" y="82346"/>
                </a:lnTo>
                <a:lnTo>
                  <a:pt x="139192" y="80505"/>
                </a:lnTo>
                <a:lnTo>
                  <a:pt x="139192" y="68008"/>
                </a:lnTo>
                <a:close/>
              </a:path>
              <a:path w="641984" h="104140">
                <a:moveTo>
                  <a:pt x="169672" y="0"/>
                </a:moveTo>
                <a:lnTo>
                  <a:pt x="136778" y="0"/>
                </a:lnTo>
                <a:lnTo>
                  <a:pt x="128353" y="1468"/>
                </a:lnTo>
                <a:lnTo>
                  <a:pt x="121951" y="5495"/>
                </a:lnTo>
                <a:lnTo>
                  <a:pt x="117883" y="11519"/>
                </a:lnTo>
                <a:lnTo>
                  <a:pt x="116458" y="18973"/>
                </a:lnTo>
                <a:lnTo>
                  <a:pt x="116497" y="36080"/>
                </a:lnTo>
                <a:lnTo>
                  <a:pt x="164083" y="66624"/>
                </a:lnTo>
                <a:lnTo>
                  <a:pt x="165988" y="67081"/>
                </a:lnTo>
                <a:lnTo>
                  <a:pt x="166877" y="68465"/>
                </a:lnTo>
                <a:lnTo>
                  <a:pt x="166877" y="80505"/>
                </a:lnTo>
                <a:lnTo>
                  <a:pt x="165480" y="82346"/>
                </a:lnTo>
                <a:lnTo>
                  <a:pt x="189992" y="82346"/>
                </a:lnTo>
                <a:lnTo>
                  <a:pt x="175132" y="46266"/>
                </a:lnTo>
                <a:lnTo>
                  <a:pt x="140080" y="35623"/>
                </a:lnTo>
                <a:lnTo>
                  <a:pt x="139573" y="34239"/>
                </a:lnTo>
                <a:lnTo>
                  <a:pt x="139573" y="23126"/>
                </a:lnTo>
                <a:lnTo>
                  <a:pt x="140970" y="21285"/>
                </a:lnTo>
                <a:lnTo>
                  <a:pt x="190500" y="21285"/>
                </a:lnTo>
                <a:lnTo>
                  <a:pt x="190500" y="18973"/>
                </a:lnTo>
                <a:lnTo>
                  <a:pt x="189067" y="11519"/>
                </a:lnTo>
                <a:lnTo>
                  <a:pt x="184943" y="5495"/>
                </a:lnTo>
                <a:lnTo>
                  <a:pt x="178391" y="1468"/>
                </a:lnTo>
                <a:lnTo>
                  <a:pt x="169672" y="0"/>
                </a:lnTo>
                <a:close/>
              </a:path>
              <a:path w="641984" h="104140">
                <a:moveTo>
                  <a:pt x="190500" y="21285"/>
                </a:moveTo>
                <a:lnTo>
                  <a:pt x="165480" y="21285"/>
                </a:lnTo>
                <a:lnTo>
                  <a:pt x="166877" y="23126"/>
                </a:lnTo>
                <a:lnTo>
                  <a:pt x="166877" y="34239"/>
                </a:lnTo>
                <a:lnTo>
                  <a:pt x="190500" y="34239"/>
                </a:lnTo>
                <a:lnTo>
                  <a:pt x="190500" y="21285"/>
                </a:lnTo>
                <a:close/>
              </a:path>
              <a:path w="641984" h="104140">
                <a:moveTo>
                  <a:pt x="222376" y="79578"/>
                </a:moveTo>
                <a:lnTo>
                  <a:pt x="198754" y="79578"/>
                </a:lnTo>
                <a:lnTo>
                  <a:pt x="198754" y="103632"/>
                </a:lnTo>
                <a:lnTo>
                  <a:pt x="222376" y="103632"/>
                </a:lnTo>
                <a:lnTo>
                  <a:pt x="222376" y="79578"/>
                </a:lnTo>
                <a:close/>
              </a:path>
              <a:path w="641984" h="104140">
                <a:moveTo>
                  <a:pt x="315213" y="0"/>
                </a:moveTo>
                <a:lnTo>
                  <a:pt x="281558" y="0"/>
                </a:lnTo>
                <a:lnTo>
                  <a:pt x="250951" y="103632"/>
                </a:lnTo>
                <a:lnTo>
                  <a:pt x="275462" y="103632"/>
                </a:lnTo>
                <a:lnTo>
                  <a:pt x="279653" y="87439"/>
                </a:lnTo>
                <a:lnTo>
                  <a:pt x="340181" y="87439"/>
                </a:lnTo>
                <a:lnTo>
                  <a:pt x="334103" y="66154"/>
                </a:lnTo>
                <a:lnTo>
                  <a:pt x="285623" y="66154"/>
                </a:lnTo>
                <a:lnTo>
                  <a:pt x="297687" y="22212"/>
                </a:lnTo>
                <a:lnTo>
                  <a:pt x="321556" y="22212"/>
                </a:lnTo>
                <a:lnTo>
                  <a:pt x="315213" y="0"/>
                </a:lnTo>
                <a:close/>
              </a:path>
              <a:path w="641984" h="104140">
                <a:moveTo>
                  <a:pt x="340181" y="87439"/>
                </a:moveTo>
                <a:lnTo>
                  <a:pt x="315213" y="87439"/>
                </a:lnTo>
                <a:lnTo>
                  <a:pt x="319912" y="103632"/>
                </a:lnTo>
                <a:lnTo>
                  <a:pt x="344804" y="103632"/>
                </a:lnTo>
                <a:lnTo>
                  <a:pt x="340181" y="87439"/>
                </a:lnTo>
                <a:close/>
              </a:path>
              <a:path w="641984" h="104140">
                <a:moveTo>
                  <a:pt x="321556" y="22212"/>
                </a:moveTo>
                <a:lnTo>
                  <a:pt x="297687" y="22212"/>
                </a:lnTo>
                <a:lnTo>
                  <a:pt x="309752" y="66154"/>
                </a:lnTo>
                <a:lnTo>
                  <a:pt x="334103" y="66154"/>
                </a:lnTo>
                <a:lnTo>
                  <a:pt x="321556" y="22212"/>
                </a:lnTo>
                <a:close/>
              </a:path>
              <a:path w="641984" h="104140">
                <a:moveTo>
                  <a:pt x="407670" y="0"/>
                </a:moveTo>
                <a:lnTo>
                  <a:pt x="354964" y="0"/>
                </a:lnTo>
                <a:lnTo>
                  <a:pt x="354964" y="103632"/>
                </a:lnTo>
                <a:lnTo>
                  <a:pt x="378586" y="103632"/>
                </a:lnTo>
                <a:lnTo>
                  <a:pt x="378586" y="68465"/>
                </a:lnTo>
                <a:lnTo>
                  <a:pt x="417749" y="68465"/>
                </a:lnTo>
                <a:lnTo>
                  <a:pt x="416432" y="65697"/>
                </a:lnTo>
                <a:lnTo>
                  <a:pt x="421512" y="61531"/>
                </a:lnTo>
                <a:lnTo>
                  <a:pt x="428498" y="55054"/>
                </a:lnTo>
                <a:lnTo>
                  <a:pt x="429895" y="50888"/>
                </a:lnTo>
                <a:lnTo>
                  <a:pt x="429895" y="47650"/>
                </a:lnTo>
                <a:lnTo>
                  <a:pt x="378586" y="47650"/>
                </a:lnTo>
                <a:lnTo>
                  <a:pt x="378586" y="22212"/>
                </a:lnTo>
                <a:lnTo>
                  <a:pt x="429895" y="22212"/>
                </a:lnTo>
                <a:lnTo>
                  <a:pt x="429895" y="19888"/>
                </a:lnTo>
                <a:lnTo>
                  <a:pt x="428244" y="11706"/>
                </a:lnTo>
                <a:lnTo>
                  <a:pt x="423640" y="5434"/>
                </a:lnTo>
                <a:lnTo>
                  <a:pt x="416607" y="1416"/>
                </a:lnTo>
                <a:lnTo>
                  <a:pt x="407670" y="0"/>
                </a:lnTo>
                <a:close/>
              </a:path>
              <a:path w="641984" h="104140">
                <a:moveTo>
                  <a:pt x="417749" y="68465"/>
                </a:moveTo>
                <a:lnTo>
                  <a:pt x="392429" y="68465"/>
                </a:lnTo>
                <a:lnTo>
                  <a:pt x="408177" y="103632"/>
                </a:lnTo>
                <a:lnTo>
                  <a:pt x="434467" y="103632"/>
                </a:lnTo>
                <a:lnTo>
                  <a:pt x="417749" y="68465"/>
                </a:lnTo>
                <a:close/>
              </a:path>
              <a:path w="641984" h="104140">
                <a:moveTo>
                  <a:pt x="429895" y="22212"/>
                </a:moveTo>
                <a:lnTo>
                  <a:pt x="404495" y="22212"/>
                </a:lnTo>
                <a:lnTo>
                  <a:pt x="405892" y="23596"/>
                </a:lnTo>
                <a:lnTo>
                  <a:pt x="405892" y="45796"/>
                </a:lnTo>
                <a:lnTo>
                  <a:pt x="404495" y="47650"/>
                </a:lnTo>
                <a:lnTo>
                  <a:pt x="429895" y="47650"/>
                </a:lnTo>
                <a:lnTo>
                  <a:pt x="429895" y="22212"/>
                </a:lnTo>
                <a:close/>
              </a:path>
              <a:path w="641984" h="104140">
                <a:moveTo>
                  <a:pt x="476123" y="0"/>
                </a:moveTo>
                <a:lnTo>
                  <a:pt x="445643" y="0"/>
                </a:lnTo>
                <a:lnTo>
                  <a:pt x="445643" y="103632"/>
                </a:lnTo>
                <a:lnTo>
                  <a:pt x="467740" y="103632"/>
                </a:lnTo>
                <a:lnTo>
                  <a:pt x="467740" y="41173"/>
                </a:lnTo>
                <a:lnTo>
                  <a:pt x="488945" y="41173"/>
                </a:lnTo>
                <a:lnTo>
                  <a:pt x="476123" y="0"/>
                </a:lnTo>
                <a:close/>
              </a:path>
              <a:path w="641984" h="104140">
                <a:moveTo>
                  <a:pt x="488945" y="41173"/>
                </a:moveTo>
                <a:lnTo>
                  <a:pt x="467740" y="41173"/>
                </a:lnTo>
                <a:lnTo>
                  <a:pt x="489076" y="103632"/>
                </a:lnTo>
                <a:lnTo>
                  <a:pt x="495553" y="103632"/>
                </a:lnTo>
                <a:lnTo>
                  <a:pt x="512444" y="55054"/>
                </a:lnTo>
                <a:lnTo>
                  <a:pt x="493268" y="55054"/>
                </a:lnTo>
                <a:lnTo>
                  <a:pt x="488945" y="41173"/>
                </a:lnTo>
                <a:close/>
              </a:path>
              <a:path w="641984" h="104140">
                <a:moveTo>
                  <a:pt x="540384" y="41173"/>
                </a:moveTo>
                <a:lnTo>
                  <a:pt x="517271" y="41173"/>
                </a:lnTo>
                <a:lnTo>
                  <a:pt x="517271" y="103632"/>
                </a:lnTo>
                <a:lnTo>
                  <a:pt x="540384" y="103632"/>
                </a:lnTo>
                <a:lnTo>
                  <a:pt x="540384" y="41173"/>
                </a:lnTo>
                <a:close/>
              </a:path>
              <a:path w="641984" h="104140">
                <a:moveTo>
                  <a:pt x="540384" y="0"/>
                </a:moveTo>
                <a:lnTo>
                  <a:pt x="510285" y="0"/>
                </a:lnTo>
                <a:lnTo>
                  <a:pt x="493268" y="55054"/>
                </a:lnTo>
                <a:lnTo>
                  <a:pt x="512444" y="55054"/>
                </a:lnTo>
                <a:lnTo>
                  <a:pt x="517271" y="41173"/>
                </a:lnTo>
                <a:lnTo>
                  <a:pt x="540384" y="41173"/>
                </a:lnTo>
                <a:lnTo>
                  <a:pt x="540384" y="0"/>
                </a:lnTo>
                <a:close/>
              </a:path>
              <a:path w="641984" h="104140">
                <a:moveTo>
                  <a:pt x="576452" y="0"/>
                </a:moveTo>
                <a:lnTo>
                  <a:pt x="548639" y="0"/>
                </a:lnTo>
                <a:lnTo>
                  <a:pt x="582422" y="63842"/>
                </a:lnTo>
                <a:lnTo>
                  <a:pt x="582422" y="103632"/>
                </a:lnTo>
                <a:lnTo>
                  <a:pt x="606425" y="103632"/>
                </a:lnTo>
                <a:lnTo>
                  <a:pt x="606425" y="63842"/>
                </a:lnTo>
                <a:lnTo>
                  <a:pt x="620449" y="38392"/>
                </a:lnTo>
                <a:lnTo>
                  <a:pt x="595883" y="38392"/>
                </a:lnTo>
                <a:lnTo>
                  <a:pt x="576452" y="0"/>
                </a:lnTo>
                <a:close/>
              </a:path>
              <a:path w="641984" h="104140">
                <a:moveTo>
                  <a:pt x="641603" y="0"/>
                </a:moveTo>
                <a:lnTo>
                  <a:pt x="614299" y="0"/>
                </a:lnTo>
                <a:lnTo>
                  <a:pt x="595883" y="38392"/>
                </a:lnTo>
                <a:lnTo>
                  <a:pt x="620449" y="38392"/>
                </a:lnTo>
                <a:lnTo>
                  <a:pt x="641603" y="0"/>
                </a:lnTo>
                <a:close/>
              </a:path>
            </a:pathLst>
          </a:custGeom>
          <a:solidFill>
            <a:srgbClr val="211F1F"/>
          </a:solidFill>
        </p:spPr>
        <p:txBody>
          <a:bodyPr wrap="square" lIns="0" tIns="0" rIns="0" bIns="0" rtlCol="0"/>
          <a:lstStyle/>
          <a:p>
            <a:pPr defTabSz="685800"/>
            <a:endParaRPr sz="1350" kern="0">
              <a:solidFill>
                <a:sysClr val="windowText" lastClr="000000"/>
              </a:solidFill>
            </a:endParaRPr>
          </a:p>
        </p:txBody>
      </p:sp>
      <p:grpSp>
        <p:nvGrpSpPr>
          <p:cNvPr id="6" name="object 6"/>
          <p:cNvGrpSpPr/>
          <p:nvPr/>
        </p:nvGrpSpPr>
        <p:grpSpPr>
          <a:xfrm>
            <a:off x="0" y="0"/>
            <a:ext cx="7886700" cy="5134451"/>
            <a:chOff x="0" y="0"/>
            <a:chExt cx="10058400" cy="6845934"/>
          </a:xfrm>
        </p:grpSpPr>
        <p:pic>
          <p:nvPicPr>
            <p:cNvPr id="7" name="object 7"/>
            <p:cNvPicPr/>
            <p:nvPr/>
          </p:nvPicPr>
          <p:blipFill>
            <a:blip r:embed="rId3" cstate="print"/>
            <a:stretch>
              <a:fillRect/>
            </a:stretch>
          </p:blipFill>
          <p:spPr>
            <a:xfrm>
              <a:off x="123966" y="100584"/>
              <a:ext cx="466822" cy="608076"/>
            </a:xfrm>
            <a:prstGeom prst="rect">
              <a:avLst/>
            </a:prstGeom>
          </p:spPr>
        </p:pic>
        <p:pic>
          <p:nvPicPr>
            <p:cNvPr id="8" name="object 8"/>
            <p:cNvPicPr/>
            <p:nvPr/>
          </p:nvPicPr>
          <p:blipFill>
            <a:blip r:embed="rId4" cstate="print"/>
            <a:stretch>
              <a:fillRect/>
            </a:stretch>
          </p:blipFill>
          <p:spPr>
            <a:xfrm>
              <a:off x="0" y="0"/>
              <a:ext cx="10058399" cy="6845805"/>
            </a:xfrm>
            <a:prstGeom prst="rect">
              <a:avLst/>
            </a:prstGeom>
          </p:spPr>
        </p:pic>
        <p:pic>
          <p:nvPicPr>
            <p:cNvPr id="9" name="object 9"/>
            <p:cNvPicPr/>
            <p:nvPr/>
          </p:nvPicPr>
          <p:blipFill>
            <a:blip r:embed="rId5" cstate="print"/>
            <a:stretch>
              <a:fillRect/>
            </a:stretch>
          </p:blipFill>
          <p:spPr>
            <a:xfrm>
              <a:off x="327660" y="0"/>
              <a:ext cx="2872739" cy="3848100"/>
            </a:xfrm>
            <a:prstGeom prst="rect">
              <a:avLst/>
            </a:prstGeom>
          </p:spPr>
        </p:pic>
      </p:grpSp>
      <p:sp>
        <p:nvSpPr>
          <p:cNvPr id="10" name="object 10"/>
          <p:cNvSpPr txBox="1"/>
          <p:nvPr/>
        </p:nvSpPr>
        <p:spPr>
          <a:xfrm>
            <a:off x="612724" y="2537746"/>
            <a:ext cx="1389221" cy="563135"/>
          </a:xfrm>
          <a:prstGeom prst="rect">
            <a:avLst/>
          </a:prstGeom>
        </p:spPr>
        <p:txBody>
          <a:bodyPr vert="horz" wrap="square" lIns="0" tIns="9049" rIns="0" bIns="0" rtlCol="0">
            <a:spAutoFit/>
          </a:bodyPr>
          <a:lstStyle/>
          <a:p>
            <a:pPr marL="9525" marR="3810" indent="103823" defTabSz="685800">
              <a:spcBef>
                <a:spcPts val="71"/>
              </a:spcBef>
            </a:pPr>
            <a:r>
              <a:rPr sz="1200" kern="0" spc="-8" dirty="0">
                <a:solidFill>
                  <a:srgbClr val="FFFFFF"/>
                </a:solidFill>
                <a:latin typeface="Arial"/>
                <a:cs typeface="Arial"/>
              </a:rPr>
              <a:t>U.S.</a:t>
            </a:r>
            <a:r>
              <a:rPr sz="1200" kern="0" spc="-75" dirty="0">
                <a:solidFill>
                  <a:srgbClr val="FFFFFF"/>
                </a:solidFill>
                <a:latin typeface="Arial"/>
                <a:cs typeface="Arial"/>
              </a:rPr>
              <a:t> </a:t>
            </a:r>
            <a:r>
              <a:rPr sz="1200" kern="0" dirty="0">
                <a:solidFill>
                  <a:srgbClr val="FFFFFF"/>
                </a:solidFill>
                <a:latin typeface="Arial"/>
                <a:cs typeface="Arial"/>
              </a:rPr>
              <a:t>Army </a:t>
            </a:r>
            <a:r>
              <a:rPr sz="1200" kern="0" spc="-8" dirty="0">
                <a:solidFill>
                  <a:srgbClr val="FFFFFF"/>
                </a:solidFill>
                <a:latin typeface="Arial"/>
                <a:cs typeface="Arial"/>
              </a:rPr>
              <a:t>Space </a:t>
            </a:r>
            <a:r>
              <a:rPr sz="1200" kern="0" dirty="0">
                <a:solidFill>
                  <a:srgbClr val="FFFFFF"/>
                </a:solidFill>
                <a:latin typeface="Arial"/>
                <a:cs typeface="Arial"/>
              </a:rPr>
              <a:t>and</a:t>
            </a:r>
            <a:r>
              <a:rPr sz="1200" kern="0" spc="-19" dirty="0">
                <a:solidFill>
                  <a:srgbClr val="FFFFFF"/>
                </a:solidFill>
                <a:latin typeface="Arial"/>
                <a:cs typeface="Arial"/>
              </a:rPr>
              <a:t> </a:t>
            </a:r>
            <a:r>
              <a:rPr sz="1200" kern="0" dirty="0">
                <a:solidFill>
                  <a:srgbClr val="FFFFFF"/>
                </a:solidFill>
                <a:latin typeface="Arial"/>
                <a:cs typeface="Arial"/>
              </a:rPr>
              <a:t>Missile</a:t>
            </a:r>
            <a:r>
              <a:rPr sz="1200" kern="0" spc="-34" dirty="0">
                <a:solidFill>
                  <a:srgbClr val="FFFFFF"/>
                </a:solidFill>
                <a:latin typeface="Arial"/>
                <a:cs typeface="Arial"/>
              </a:rPr>
              <a:t> </a:t>
            </a:r>
            <a:r>
              <a:rPr sz="1200" kern="0" spc="-8" dirty="0">
                <a:solidFill>
                  <a:srgbClr val="FFFFFF"/>
                </a:solidFill>
                <a:latin typeface="Arial"/>
                <a:cs typeface="Arial"/>
              </a:rPr>
              <a:t>Defense</a:t>
            </a:r>
            <a:endParaRPr sz="1200" kern="0">
              <a:solidFill>
                <a:sysClr val="windowText" lastClr="000000"/>
              </a:solidFill>
              <a:latin typeface="Arial"/>
              <a:cs typeface="Arial"/>
            </a:endParaRPr>
          </a:p>
          <a:p>
            <a:pPr marL="342900" defTabSz="685800"/>
            <a:r>
              <a:rPr sz="1200" kern="0" spc="-8" dirty="0">
                <a:solidFill>
                  <a:srgbClr val="FFFFFF"/>
                </a:solidFill>
                <a:latin typeface="Arial"/>
                <a:cs typeface="Arial"/>
              </a:rPr>
              <a:t>Command</a:t>
            </a:r>
            <a:endParaRPr sz="1200" kern="0">
              <a:solidFill>
                <a:sysClr val="windowText" lastClr="000000"/>
              </a:solidFill>
              <a:latin typeface="Arial"/>
              <a:cs typeface="Arial"/>
            </a:endParaRPr>
          </a:p>
        </p:txBody>
      </p:sp>
      <p:sp>
        <p:nvSpPr>
          <p:cNvPr id="12" name="object 12"/>
          <p:cNvSpPr txBox="1"/>
          <p:nvPr/>
        </p:nvSpPr>
        <p:spPr>
          <a:xfrm>
            <a:off x="1808846" y="4963176"/>
            <a:ext cx="4502944" cy="101951"/>
          </a:xfrm>
          <a:prstGeom prst="rect">
            <a:avLst/>
          </a:prstGeom>
        </p:spPr>
        <p:txBody>
          <a:bodyPr vert="horz" wrap="square" lIns="0" tIns="9525" rIns="0" bIns="0" rtlCol="0">
            <a:spAutoFit/>
          </a:bodyPr>
          <a:lstStyle/>
          <a:p>
            <a:pPr marL="9525" defTabSz="685800">
              <a:spcBef>
                <a:spcPts val="75"/>
              </a:spcBef>
            </a:pPr>
            <a:r>
              <a:rPr sz="600" kern="0" dirty="0">
                <a:solidFill>
                  <a:sysClr val="windowText" lastClr="000000"/>
                </a:solidFill>
                <a:latin typeface="Arial"/>
                <a:cs typeface="Arial"/>
              </a:rPr>
              <a:t>USASMDC</a:t>
            </a:r>
            <a:r>
              <a:rPr sz="600" kern="0" spc="-26" dirty="0">
                <a:solidFill>
                  <a:sysClr val="windowText" lastClr="000000"/>
                </a:solidFill>
                <a:latin typeface="Arial"/>
                <a:cs typeface="Arial"/>
              </a:rPr>
              <a:t> </a:t>
            </a:r>
            <a:r>
              <a:rPr sz="600" kern="0" dirty="0">
                <a:solidFill>
                  <a:sysClr val="windowText" lastClr="000000"/>
                </a:solidFill>
                <a:latin typeface="Arial"/>
                <a:cs typeface="Arial"/>
              </a:rPr>
              <a:t>Release</a:t>
            </a:r>
            <a:r>
              <a:rPr sz="600" kern="0" spc="-4" dirty="0">
                <a:solidFill>
                  <a:sysClr val="windowText" lastClr="000000"/>
                </a:solidFill>
                <a:latin typeface="Arial"/>
                <a:cs typeface="Arial"/>
              </a:rPr>
              <a:t> </a:t>
            </a:r>
            <a:r>
              <a:rPr sz="600" kern="0" dirty="0">
                <a:solidFill>
                  <a:sysClr val="windowText" lastClr="000000"/>
                </a:solidFill>
                <a:latin typeface="Arial"/>
                <a:cs typeface="Arial"/>
              </a:rPr>
              <a:t>#</a:t>
            </a:r>
            <a:r>
              <a:rPr lang="en-US" sz="600" kern="0" dirty="0">
                <a:solidFill>
                  <a:sysClr val="windowText" lastClr="000000"/>
                </a:solidFill>
                <a:latin typeface="Arial"/>
                <a:cs typeface="Arial"/>
              </a:rPr>
              <a:t>4017 </a:t>
            </a:r>
            <a:r>
              <a:rPr sz="600" kern="0" spc="4" dirty="0">
                <a:solidFill>
                  <a:sysClr val="windowText" lastClr="000000"/>
                </a:solidFill>
                <a:latin typeface="Arial"/>
                <a:cs typeface="Arial"/>
              </a:rPr>
              <a:t> </a:t>
            </a:r>
            <a:r>
              <a:rPr lang="en-US" sz="600" kern="0" spc="4" dirty="0">
                <a:solidFill>
                  <a:sysClr val="windowText" lastClr="000000"/>
                </a:solidFill>
                <a:latin typeface="Arial"/>
                <a:cs typeface="Arial"/>
              </a:rPr>
              <a:t>16FEB</a:t>
            </a:r>
            <a:r>
              <a:rPr sz="600" kern="0" dirty="0">
                <a:solidFill>
                  <a:sysClr val="windowText" lastClr="000000"/>
                </a:solidFill>
                <a:latin typeface="Arial"/>
                <a:cs typeface="Arial"/>
              </a:rPr>
              <a:t>202</a:t>
            </a:r>
            <a:r>
              <a:rPr lang="en-US" sz="600" kern="0" dirty="0">
                <a:solidFill>
                  <a:sysClr val="windowText" lastClr="000000"/>
                </a:solidFill>
                <a:latin typeface="Arial"/>
                <a:cs typeface="Arial"/>
              </a:rPr>
              <a:t>4</a:t>
            </a:r>
            <a:r>
              <a:rPr sz="600" kern="0" dirty="0">
                <a:solidFill>
                  <a:sysClr val="windowText" lastClr="000000"/>
                </a:solidFill>
                <a:latin typeface="Arial"/>
                <a:cs typeface="Arial"/>
              </a:rPr>
              <a:t>,</a:t>
            </a:r>
            <a:r>
              <a:rPr sz="600" kern="0" spc="11" dirty="0">
                <a:solidFill>
                  <a:sysClr val="windowText" lastClr="000000"/>
                </a:solidFill>
                <a:latin typeface="Arial"/>
                <a:cs typeface="Arial"/>
              </a:rPr>
              <a:t> </a:t>
            </a:r>
            <a:r>
              <a:rPr sz="600" kern="0" spc="-8" dirty="0">
                <a:solidFill>
                  <a:sysClr val="windowText" lastClr="000000"/>
                </a:solidFill>
                <a:latin typeface="Arial"/>
                <a:cs typeface="Arial"/>
              </a:rPr>
              <a:t>Distribution</a:t>
            </a:r>
            <a:r>
              <a:rPr sz="600" kern="0" spc="-23" dirty="0">
                <a:solidFill>
                  <a:sysClr val="windowText" lastClr="000000"/>
                </a:solidFill>
                <a:latin typeface="Arial"/>
                <a:cs typeface="Arial"/>
              </a:rPr>
              <a:t> </a:t>
            </a:r>
            <a:r>
              <a:rPr sz="600" kern="0" dirty="0">
                <a:solidFill>
                  <a:sysClr val="windowText" lastClr="000000"/>
                </a:solidFill>
                <a:latin typeface="Arial"/>
                <a:cs typeface="Arial"/>
              </a:rPr>
              <a:t>A:</a:t>
            </a:r>
            <a:r>
              <a:rPr sz="600" kern="0" spc="-11" dirty="0">
                <a:solidFill>
                  <a:sysClr val="windowText" lastClr="000000"/>
                </a:solidFill>
                <a:latin typeface="Arial"/>
                <a:cs typeface="Arial"/>
              </a:rPr>
              <a:t> </a:t>
            </a:r>
            <a:r>
              <a:rPr sz="600" kern="0" dirty="0">
                <a:solidFill>
                  <a:sysClr val="windowText" lastClr="000000"/>
                </a:solidFill>
                <a:latin typeface="Arial"/>
                <a:cs typeface="Arial"/>
              </a:rPr>
              <a:t>Approved</a:t>
            </a:r>
            <a:r>
              <a:rPr sz="600" kern="0" spc="8" dirty="0">
                <a:solidFill>
                  <a:sysClr val="windowText" lastClr="000000"/>
                </a:solidFill>
                <a:latin typeface="Arial"/>
                <a:cs typeface="Arial"/>
              </a:rPr>
              <a:t> </a:t>
            </a:r>
            <a:r>
              <a:rPr sz="600" kern="0" dirty="0">
                <a:solidFill>
                  <a:sysClr val="windowText" lastClr="000000"/>
                </a:solidFill>
                <a:latin typeface="Arial"/>
                <a:cs typeface="Arial"/>
              </a:rPr>
              <a:t>for</a:t>
            </a:r>
            <a:r>
              <a:rPr sz="600" kern="0" spc="-15" dirty="0">
                <a:solidFill>
                  <a:sysClr val="windowText" lastClr="000000"/>
                </a:solidFill>
                <a:latin typeface="Arial"/>
                <a:cs typeface="Arial"/>
              </a:rPr>
              <a:t> </a:t>
            </a:r>
            <a:r>
              <a:rPr sz="600" kern="0" dirty="0">
                <a:solidFill>
                  <a:sysClr val="windowText" lastClr="000000"/>
                </a:solidFill>
                <a:latin typeface="Arial"/>
                <a:cs typeface="Arial"/>
              </a:rPr>
              <a:t>public</a:t>
            </a:r>
            <a:r>
              <a:rPr sz="600" kern="0" spc="-15" dirty="0">
                <a:solidFill>
                  <a:sysClr val="windowText" lastClr="000000"/>
                </a:solidFill>
                <a:latin typeface="Arial"/>
                <a:cs typeface="Arial"/>
              </a:rPr>
              <a:t> </a:t>
            </a:r>
            <a:r>
              <a:rPr sz="600" kern="0" dirty="0">
                <a:solidFill>
                  <a:sysClr val="windowText" lastClr="000000"/>
                </a:solidFill>
                <a:latin typeface="Arial"/>
                <a:cs typeface="Arial"/>
              </a:rPr>
              <a:t>releas</a:t>
            </a:r>
            <a:r>
              <a:rPr lang="en-US" sz="600" kern="0" dirty="0">
                <a:solidFill>
                  <a:sysClr val="windowText" lastClr="000000"/>
                </a:solidFill>
                <a:latin typeface="Arial"/>
                <a:cs typeface="Arial"/>
              </a:rPr>
              <a:t>e</a:t>
            </a:r>
            <a:r>
              <a:rPr sz="600" kern="0" dirty="0">
                <a:solidFill>
                  <a:sysClr val="windowText" lastClr="000000"/>
                </a:solidFill>
                <a:latin typeface="Arial"/>
                <a:cs typeface="Arial"/>
              </a:rPr>
              <a:t>;</a:t>
            </a:r>
            <a:r>
              <a:rPr lang="en-US" sz="600" kern="0" dirty="0">
                <a:solidFill>
                  <a:sysClr val="windowText" lastClr="000000"/>
                </a:solidFill>
                <a:latin typeface="Arial"/>
                <a:cs typeface="Arial"/>
              </a:rPr>
              <a:t> </a:t>
            </a:r>
            <a:r>
              <a:rPr sz="600" kern="0" spc="-8" dirty="0">
                <a:solidFill>
                  <a:sysClr val="windowText" lastClr="000000"/>
                </a:solidFill>
                <a:latin typeface="Arial"/>
                <a:cs typeface="Arial"/>
              </a:rPr>
              <a:t>distribution</a:t>
            </a:r>
            <a:r>
              <a:rPr sz="600" kern="0" spc="-23" dirty="0">
                <a:solidFill>
                  <a:sysClr val="windowText" lastClr="000000"/>
                </a:solidFill>
                <a:latin typeface="Arial"/>
                <a:cs typeface="Arial"/>
              </a:rPr>
              <a:t> </a:t>
            </a:r>
            <a:r>
              <a:rPr sz="600" kern="0" dirty="0">
                <a:solidFill>
                  <a:sysClr val="windowText" lastClr="000000"/>
                </a:solidFill>
                <a:latin typeface="Arial"/>
                <a:cs typeface="Arial"/>
              </a:rPr>
              <a:t>is</a:t>
            </a:r>
            <a:r>
              <a:rPr sz="600" kern="0" spc="-15" dirty="0">
                <a:solidFill>
                  <a:sysClr val="windowText" lastClr="000000"/>
                </a:solidFill>
                <a:latin typeface="Arial"/>
                <a:cs typeface="Arial"/>
              </a:rPr>
              <a:t> </a:t>
            </a:r>
            <a:r>
              <a:rPr sz="600" kern="0" dirty="0">
                <a:solidFill>
                  <a:sysClr val="windowText" lastClr="000000"/>
                </a:solidFill>
                <a:latin typeface="Arial"/>
                <a:cs typeface="Arial"/>
              </a:rPr>
              <a:t>unlimited</a:t>
            </a:r>
            <a:r>
              <a:rPr sz="600" kern="0" spc="-19" dirty="0">
                <a:solidFill>
                  <a:sysClr val="windowText" lastClr="000000"/>
                </a:solidFill>
                <a:latin typeface="Arial"/>
                <a:cs typeface="Arial"/>
              </a:rPr>
              <a:t> </a:t>
            </a:r>
            <a:endParaRPr sz="600" kern="0" dirty="0">
              <a:solidFill>
                <a:sysClr val="windowText" lastClr="000000"/>
              </a:solidFill>
              <a:latin typeface="Arial"/>
              <a:cs typeface="Arial"/>
            </a:endParaRPr>
          </a:p>
        </p:txBody>
      </p:sp>
      <p:sp>
        <p:nvSpPr>
          <p:cNvPr id="15" name="Title 1">
            <a:extLst>
              <a:ext uri="{FF2B5EF4-FFF2-40B4-BE49-F238E27FC236}">
                <a16:creationId xmlns:a16="http://schemas.microsoft.com/office/drawing/2014/main" id="{25BA5796-F761-E3E1-A7E0-2CEB8CC38158}"/>
              </a:ext>
            </a:extLst>
          </p:cNvPr>
          <p:cNvSpPr txBox="1">
            <a:spLocks/>
          </p:cNvSpPr>
          <p:nvPr/>
        </p:nvSpPr>
        <p:spPr>
          <a:xfrm>
            <a:off x="3914433" y="400051"/>
            <a:ext cx="3804943" cy="1570037"/>
          </a:xfrm>
          <a:prstGeom prst="rect">
            <a:avLst/>
          </a:prstGeom>
          <a:ln>
            <a:noFill/>
          </a:ln>
        </p:spPr>
        <p:txBody>
          <a:bodyPr vert="horz" lIns="68580" tIns="34290" rIns="68580" bIns="34290" rtlCol="0" anchor="ctr">
            <a:normAutofit fontScale="67500" lnSpcReduction="20000"/>
          </a:bodyPr>
          <a:lstStyle>
            <a:lvl1pPr algn="ctr" defTabSz="457200" rtl="0" eaLnBrk="1" latinLnBrk="0" hangingPunct="1">
              <a:spcBef>
                <a:spcPct val="0"/>
              </a:spcBef>
              <a:buNone/>
              <a:defRPr sz="3200" b="1" i="0" kern="1200">
                <a:solidFill>
                  <a:srgbClr val="001F5B"/>
                </a:solidFill>
                <a:latin typeface="Arial"/>
                <a:ea typeface="+mj-ea"/>
                <a:cs typeface="Arial"/>
              </a:defRPr>
            </a:lvl1pPr>
          </a:lstStyle>
          <a:p>
            <a:pPr defTabSz="342900">
              <a:defRPr/>
            </a:pPr>
            <a:br>
              <a:rPr lang="en-US" sz="2400" dirty="0"/>
            </a:br>
            <a:r>
              <a:rPr lang="en-US" sz="3600" dirty="0"/>
              <a:t>Team Redstone APBI</a:t>
            </a:r>
            <a:br>
              <a:rPr lang="en-US" sz="3600" dirty="0"/>
            </a:br>
            <a:br>
              <a:rPr lang="en-US" sz="3600" dirty="0"/>
            </a:br>
            <a:r>
              <a:rPr lang="en-US" sz="3600" dirty="0"/>
              <a:t>Office of Small Business Programs (OSBP) </a:t>
            </a:r>
            <a:r>
              <a:rPr lang="en-US" sz="2400" dirty="0"/>
              <a:t>	</a:t>
            </a:r>
          </a:p>
        </p:txBody>
      </p:sp>
      <p:sp>
        <p:nvSpPr>
          <p:cNvPr id="16" name="Title 1">
            <a:extLst>
              <a:ext uri="{FF2B5EF4-FFF2-40B4-BE49-F238E27FC236}">
                <a16:creationId xmlns:a16="http://schemas.microsoft.com/office/drawing/2014/main" id="{5BF127B9-06A2-837A-673E-7A128B9666B9}"/>
              </a:ext>
            </a:extLst>
          </p:cNvPr>
          <p:cNvSpPr>
            <a:spLocks noGrp="1"/>
          </p:cNvSpPr>
          <p:nvPr/>
        </p:nvSpPr>
        <p:spPr>
          <a:xfrm>
            <a:off x="4463940" y="2972800"/>
            <a:ext cx="3695700" cy="862398"/>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b="1" i="0" kern="1200">
                <a:solidFill>
                  <a:srgbClr val="001F5B"/>
                </a:solidFill>
                <a:latin typeface="Arial"/>
                <a:ea typeface="+mj-ea"/>
                <a:cs typeface="Arial"/>
              </a:defRPr>
            </a:lvl1pPr>
          </a:lstStyle>
          <a:p>
            <a:pPr defTabSz="342900">
              <a:defRPr/>
            </a:pPr>
            <a:r>
              <a:rPr lang="en-US" sz="2100" dirty="0"/>
              <a:t>Mary Birdsong, Director</a:t>
            </a:r>
            <a:endParaRPr lang="en-US" sz="2175"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8089" y="128968"/>
            <a:ext cx="874871" cy="355386"/>
          </a:xfrm>
          <a:prstGeom prst="rect">
            <a:avLst/>
          </a:prstGeom>
        </p:spPr>
        <p:txBody>
          <a:bodyPr vert="horz" wrap="square" lIns="0" tIns="9049" rIns="0" bIns="0" rtlCol="0">
            <a:spAutoFit/>
          </a:bodyPr>
          <a:lstStyle/>
          <a:p>
            <a:pPr marL="9525" marR="3810" defTabSz="685800">
              <a:spcBef>
                <a:spcPts val="71"/>
              </a:spcBef>
            </a:pPr>
            <a:r>
              <a:rPr sz="750" kern="0" dirty="0">
                <a:solidFill>
                  <a:srgbClr val="FFFFFF"/>
                </a:solidFill>
                <a:latin typeface="Arial"/>
                <a:cs typeface="Arial"/>
              </a:rPr>
              <a:t>U.S.</a:t>
            </a:r>
            <a:r>
              <a:rPr sz="750" kern="0" spc="-19" dirty="0">
                <a:solidFill>
                  <a:srgbClr val="FFFFFF"/>
                </a:solidFill>
                <a:latin typeface="Arial"/>
                <a:cs typeface="Arial"/>
              </a:rPr>
              <a:t> </a:t>
            </a:r>
            <a:r>
              <a:rPr sz="750" kern="0" dirty="0">
                <a:solidFill>
                  <a:srgbClr val="FFFFFF"/>
                </a:solidFill>
                <a:latin typeface="Arial"/>
                <a:cs typeface="Arial"/>
              </a:rPr>
              <a:t>Army</a:t>
            </a:r>
            <a:r>
              <a:rPr sz="750" kern="0" spc="-19" dirty="0">
                <a:solidFill>
                  <a:srgbClr val="FFFFFF"/>
                </a:solidFill>
                <a:latin typeface="Arial"/>
                <a:cs typeface="Arial"/>
              </a:rPr>
              <a:t> </a:t>
            </a:r>
            <a:r>
              <a:rPr sz="750" kern="0" spc="-15" dirty="0">
                <a:solidFill>
                  <a:srgbClr val="FFFFFF"/>
                </a:solidFill>
                <a:latin typeface="Arial"/>
                <a:cs typeface="Arial"/>
              </a:rPr>
              <a:t>Space </a:t>
            </a:r>
            <a:r>
              <a:rPr sz="750" kern="0" dirty="0">
                <a:solidFill>
                  <a:srgbClr val="FFFFFF"/>
                </a:solidFill>
                <a:latin typeface="Arial"/>
                <a:cs typeface="Arial"/>
              </a:rPr>
              <a:t>and</a:t>
            </a:r>
            <a:r>
              <a:rPr sz="750" kern="0" spc="-41" dirty="0">
                <a:solidFill>
                  <a:srgbClr val="FFFFFF"/>
                </a:solidFill>
                <a:latin typeface="Arial"/>
                <a:cs typeface="Arial"/>
              </a:rPr>
              <a:t> </a:t>
            </a:r>
            <a:r>
              <a:rPr sz="750" kern="0" dirty="0">
                <a:solidFill>
                  <a:srgbClr val="FFFFFF"/>
                </a:solidFill>
                <a:latin typeface="Arial"/>
                <a:cs typeface="Arial"/>
              </a:rPr>
              <a:t>Missile</a:t>
            </a:r>
            <a:r>
              <a:rPr sz="750" kern="0" spc="-11" dirty="0">
                <a:solidFill>
                  <a:srgbClr val="FFFFFF"/>
                </a:solidFill>
                <a:latin typeface="Arial"/>
                <a:cs typeface="Arial"/>
              </a:rPr>
              <a:t> </a:t>
            </a:r>
            <a:r>
              <a:rPr sz="750" kern="0" spc="-8" dirty="0">
                <a:solidFill>
                  <a:srgbClr val="FFFFFF"/>
                </a:solidFill>
                <a:latin typeface="Arial"/>
                <a:cs typeface="Arial"/>
              </a:rPr>
              <a:t>Defense Command</a:t>
            </a:r>
            <a:endParaRPr sz="750" kern="0">
              <a:solidFill>
                <a:sysClr val="windowText" lastClr="000000"/>
              </a:solidFill>
              <a:latin typeface="Arial"/>
              <a:cs typeface="Arial"/>
            </a:endParaRPr>
          </a:p>
        </p:txBody>
      </p:sp>
      <p:sp>
        <p:nvSpPr>
          <p:cNvPr id="3" name="object 3"/>
          <p:cNvSpPr/>
          <p:nvPr/>
        </p:nvSpPr>
        <p:spPr>
          <a:xfrm>
            <a:off x="8468487" y="4391406"/>
            <a:ext cx="468630" cy="445770"/>
          </a:xfrm>
          <a:custGeom>
            <a:avLst/>
            <a:gdLst/>
            <a:ahLst/>
            <a:cxnLst/>
            <a:rect l="l" t="t" r="r" b="b"/>
            <a:pathLst>
              <a:path w="624840" h="594360">
                <a:moveTo>
                  <a:pt x="312419" y="0"/>
                </a:moveTo>
                <a:lnTo>
                  <a:pt x="238505" y="227164"/>
                </a:lnTo>
                <a:lnTo>
                  <a:pt x="0" y="227164"/>
                </a:lnTo>
                <a:lnTo>
                  <a:pt x="193420" y="367195"/>
                </a:lnTo>
                <a:lnTo>
                  <a:pt x="119252" y="594359"/>
                </a:lnTo>
                <a:lnTo>
                  <a:pt x="312419" y="453936"/>
                </a:lnTo>
                <a:lnTo>
                  <a:pt x="459993" y="453936"/>
                </a:lnTo>
                <a:lnTo>
                  <a:pt x="457580" y="446544"/>
                </a:lnTo>
                <a:lnTo>
                  <a:pt x="226567" y="446544"/>
                </a:lnTo>
                <a:lnTo>
                  <a:pt x="259333" y="345998"/>
                </a:lnTo>
                <a:lnTo>
                  <a:pt x="173354" y="283565"/>
                </a:lnTo>
                <a:lnTo>
                  <a:pt x="279780" y="283565"/>
                </a:lnTo>
                <a:lnTo>
                  <a:pt x="312419" y="182435"/>
                </a:lnTo>
                <a:lnTo>
                  <a:pt x="371984" y="182435"/>
                </a:lnTo>
                <a:lnTo>
                  <a:pt x="312419" y="0"/>
                </a:lnTo>
                <a:close/>
              </a:path>
              <a:path w="624840" h="594360">
                <a:moveTo>
                  <a:pt x="459993" y="453936"/>
                </a:moveTo>
                <a:lnTo>
                  <a:pt x="312419" y="453936"/>
                </a:lnTo>
                <a:lnTo>
                  <a:pt x="505840" y="594359"/>
                </a:lnTo>
                <a:lnTo>
                  <a:pt x="459993" y="453936"/>
                </a:lnTo>
                <a:close/>
              </a:path>
              <a:path w="624840" h="594360">
                <a:moveTo>
                  <a:pt x="312419" y="384314"/>
                </a:moveTo>
                <a:lnTo>
                  <a:pt x="226567" y="446544"/>
                </a:lnTo>
                <a:lnTo>
                  <a:pt x="398399" y="446544"/>
                </a:lnTo>
                <a:lnTo>
                  <a:pt x="312419" y="384314"/>
                </a:lnTo>
                <a:close/>
              </a:path>
              <a:path w="624840" h="594360">
                <a:moveTo>
                  <a:pt x="371984" y="182435"/>
                </a:moveTo>
                <a:lnTo>
                  <a:pt x="312419" y="182435"/>
                </a:lnTo>
                <a:lnTo>
                  <a:pt x="345312" y="283565"/>
                </a:lnTo>
                <a:lnTo>
                  <a:pt x="451738" y="283565"/>
                </a:lnTo>
                <a:lnTo>
                  <a:pt x="365759" y="345998"/>
                </a:lnTo>
                <a:lnTo>
                  <a:pt x="398399" y="446544"/>
                </a:lnTo>
                <a:lnTo>
                  <a:pt x="457580" y="446544"/>
                </a:lnTo>
                <a:lnTo>
                  <a:pt x="431673" y="367195"/>
                </a:lnTo>
                <a:lnTo>
                  <a:pt x="624839" y="227164"/>
                </a:lnTo>
                <a:lnTo>
                  <a:pt x="386587" y="227164"/>
                </a:lnTo>
                <a:lnTo>
                  <a:pt x="371984" y="182435"/>
                </a:lnTo>
                <a:close/>
              </a:path>
            </a:pathLst>
          </a:custGeom>
          <a:solidFill>
            <a:srgbClr val="FFCC00"/>
          </a:solidFill>
        </p:spPr>
        <p:txBody>
          <a:bodyPr wrap="square" lIns="0" tIns="0" rIns="0" bIns="0" rtlCol="0"/>
          <a:lstStyle/>
          <a:p>
            <a:pPr defTabSz="685800"/>
            <a:endParaRPr sz="1350" kern="0">
              <a:solidFill>
                <a:sysClr val="windowText" lastClr="000000"/>
              </a:solidFill>
            </a:endParaRPr>
          </a:p>
        </p:txBody>
      </p:sp>
      <p:sp>
        <p:nvSpPr>
          <p:cNvPr id="4" name="object 4"/>
          <p:cNvSpPr/>
          <p:nvPr/>
        </p:nvSpPr>
        <p:spPr>
          <a:xfrm>
            <a:off x="8462772" y="4914901"/>
            <a:ext cx="481489" cy="78104"/>
          </a:xfrm>
          <a:custGeom>
            <a:avLst/>
            <a:gdLst/>
            <a:ahLst/>
            <a:cxnLst/>
            <a:rect l="l" t="t" r="r" b="b"/>
            <a:pathLst>
              <a:path w="641984" h="104140">
                <a:moveTo>
                  <a:pt x="24002" y="0"/>
                </a:moveTo>
                <a:lnTo>
                  <a:pt x="0" y="0"/>
                </a:lnTo>
                <a:lnTo>
                  <a:pt x="0" y="81889"/>
                </a:lnTo>
                <a:lnTo>
                  <a:pt x="1732" y="90944"/>
                </a:lnTo>
                <a:lnTo>
                  <a:pt x="6619" y="97790"/>
                </a:lnTo>
                <a:lnTo>
                  <a:pt x="14198" y="102120"/>
                </a:lnTo>
                <a:lnTo>
                  <a:pt x="24002" y="103632"/>
                </a:lnTo>
                <a:lnTo>
                  <a:pt x="52197" y="103632"/>
                </a:lnTo>
                <a:lnTo>
                  <a:pt x="61727" y="102120"/>
                </a:lnTo>
                <a:lnTo>
                  <a:pt x="69199" y="97790"/>
                </a:lnTo>
                <a:lnTo>
                  <a:pt x="74074" y="90944"/>
                </a:lnTo>
                <a:lnTo>
                  <a:pt x="75819" y="81889"/>
                </a:lnTo>
                <a:lnTo>
                  <a:pt x="75819" y="81419"/>
                </a:lnTo>
                <a:lnTo>
                  <a:pt x="25400" y="81419"/>
                </a:lnTo>
                <a:lnTo>
                  <a:pt x="24002" y="80035"/>
                </a:lnTo>
                <a:lnTo>
                  <a:pt x="24002" y="0"/>
                </a:lnTo>
                <a:close/>
              </a:path>
              <a:path w="641984" h="104140">
                <a:moveTo>
                  <a:pt x="75819" y="0"/>
                </a:moveTo>
                <a:lnTo>
                  <a:pt x="51815" y="0"/>
                </a:lnTo>
                <a:lnTo>
                  <a:pt x="51815" y="80035"/>
                </a:lnTo>
                <a:lnTo>
                  <a:pt x="50419" y="81419"/>
                </a:lnTo>
                <a:lnTo>
                  <a:pt x="75819" y="81419"/>
                </a:lnTo>
                <a:lnTo>
                  <a:pt x="75819" y="0"/>
                </a:lnTo>
                <a:close/>
              </a:path>
              <a:path w="641984" h="104140">
                <a:moveTo>
                  <a:pt x="107696" y="79578"/>
                </a:moveTo>
                <a:lnTo>
                  <a:pt x="84074" y="79578"/>
                </a:lnTo>
                <a:lnTo>
                  <a:pt x="84074" y="103632"/>
                </a:lnTo>
                <a:lnTo>
                  <a:pt x="107696" y="103632"/>
                </a:lnTo>
                <a:lnTo>
                  <a:pt x="107696" y="79578"/>
                </a:lnTo>
                <a:close/>
              </a:path>
              <a:path w="641984" h="104140">
                <a:moveTo>
                  <a:pt x="139192" y="68008"/>
                </a:moveTo>
                <a:lnTo>
                  <a:pt x="116077" y="68008"/>
                </a:lnTo>
                <a:lnTo>
                  <a:pt x="116077" y="84658"/>
                </a:lnTo>
                <a:lnTo>
                  <a:pt x="117562" y="92112"/>
                </a:lnTo>
                <a:lnTo>
                  <a:pt x="121761" y="98136"/>
                </a:lnTo>
                <a:lnTo>
                  <a:pt x="128293" y="102163"/>
                </a:lnTo>
                <a:lnTo>
                  <a:pt x="136778" y="103632"/>
                </a:lnTo>
                <a:lnTo>
                  <a:pt x="169672" y="103632"/>
                </a:lnTo>
                <a:lnTo>
                  <a:pt x="178097" y="102163"/>
                </a:lnTo>
                <a:lnTo>
                  <a:pt x="184499" y="98136"/>
                </a:lnTo>
                <a:lnTo>
                  <a:pt x="188567" y="92112"/>
                </a:lnTo>
                <a:lnTo>
                  <a:pt x="189992" y="84658"/>
                </a:lnTo>
                <a:lnTo>
                  <a:pt x="189992" y="82346"/>
                </a:lnTo>
                <a:lnTo>
                  <a:pt x="140970" y="82346"/>
                </a:lnTo>
                <a:lnTo>
                  <a:pt x="139192" y="80505"/>
                </a:lnTo>
                <a:lnTo>
                  <a:pt x="139192" y="68008"/>
                </a:lnTo>
                <a:close/>
              </a:path>
              <a:path w="641984" h="104140">
                <a:moveTo>
                  <a:pt x="169672" y="0"/>
                </a:moveTo>
                <a:lnTo>
                  <a:pt x="136778" y="0"/>
                </a:lnTo>
                <a:lnTo>
                  <a:pt x="128353" y="1468"/>
                </a:lnTo>
                <a:lnTo>
                  <a:pt x="121951" y="5495"/>
                </a:lnTo>
                <a:lnTo>
                  <a:pt x="117883" y="11519"/>
                </a:lnTo>
                <a:lnTo>
                  <a:pt x="116458" y="18973"/>
                </a:lnTo>
                <a:lnTo>
                  <a:pt x="116497" y="36080"/>
                </a:lnTo>
                <a:lnTo>
                  <a:pt x="164083" y="66624"/>
                </a:lnTo>
                <a:lnTo>
                  <a:pt x="165988" y="67081"/>
                </a:lnTo>
                <a:lnTo>
                  <a:pt x="166877" y="68465"/>
                </a:lnTo>
                <a:lnTo>
                  <a:pt x="166877" y="80505"/>
                </a:lnTo>
                <a:lnTo>
                  <a:pt x="165480" y="82346"/>
                </a:lnTo>
                <a:lnTo>
                  <a:pt x="189992" y="82346"/>
                </a:lnTo>
                <a:lnTo>
                  <a:pt x="175132" y="46266"/>
                </a:lnTo>
                <a:lnTo>
                  <a:pt x="140080" y="35623"/>
                </a:lnTo>
                <a:lnTo>
                  <a:pt x="139573" y="34239"/>
                </a:lnTo>
                <a:lnTo>
                  <a:pt x="139573" y="23126"/>
                </a:lnTo>
                <a:lnTo>
                  <a:pt x="140970" y="21285"/>
                </a:lnTo>
                <a:lnTo>
                  <a:pt x="190500" y="21285"/>
                </a:lnTo>
                <a:lnTo>
                  <a:pt x="190500" y="18973"/>
                </a:lnTo>
                <a:lnTo>
                  <a:pt x="189067" y="11519"/>
                </a:lnTo>
                <a:lnTo>
                  <a:pt x="184943" y="5495"/>
                </a:lnTo>
                <a:lnTo>
                  <a:pt x="178391" y="1468"/>
                </a:lnTo>
                <a:lnTo>
                  <a:pt x="169672" y="0"/>
                </a:lnTo>
                <a:close/>
              </a:path>
              <a:path w="641984" h="104140">
                <a:moveTo>
                  <a:pt x="190500" y="21285"/>
                </a:moveTo>
                <a:lnTo>
                  <a:pt x="165480" y="21285"/>
                </a:lnTo>
                <a:lnTo>
                  <a:pt x="166877" y="23126"/>
                </a:lnTo>
                <a:lnTo>
                  <a:pt x="166877" y="34239"/>
                </a:lnTo>
                <a:lnTo>
                  <a:pt x="190500" y="34239"/>
                </a:lnTo>
                <a:lnTo>
                  <a:pt x="190500" y="21285"/>
                </a:lnTo>
                <a:close/>
              </a:path>
              <a:path w="641984" h="104140">
                <a:moveTo>
                  <a:pt x="222376" y="79578"/>
                </a:moveTo>
                <a:lnTo>
                  <a:pt x="198754" y="79578"/>
                </a:lnTo>
                <a:lnTo>
                  <a:pt x="198754" y="103632"/>
                </a:lnTo>
                <a:lnTo>
                  <a:pt x="222376" y="103632"/>
                </a:lnTo>
                <a:lnTo>
                  <a:pt x="222376" y="79578"/>
                </a:lnTo>
                <a:close/>
              </a:path>
              <a:path w="641984" h="104140">
                <a:moveTo>
                  <a:pt x="315213" y="0"/>
                </a:moveTo>
                <a:lnTo>
                  <a:pt x="281558" y="0"/>
                </a:lnTo>
                <a:lnTo>
                  <a:pt x="250951" y="103632"/>
                </a:lnTo>
                <a:lnTo>
                  <a:pt x="275462" y="103632"/>
                </a:lnTo>
                <a:lnTo>
                  <a:pt x="279653" y="87439"/>
                </a:lnTo>
                <a:lnTo>
                  <a:pt x="340181" y="87439"/>
                </a:lnTo>
                <a:lnTo>
                  <a:pt x="334103" y="66154"/>
                </a:lnTo>
                <a:lnTo>
                  <a:pt x="285623" y="66154"/>
                </a:lnTo>
                <a:lnTo>
                  <a:pt x="297687" y="22212"/>
                </a:lnTo>
                <a:lnTo>
                  <a:pt x="321556" y="22212"/>
                </a:lnTo>
                <a:lnTo>
                  <a:pt x="315213" y="0"/>
                </a:lnTo>
                <a:close/>
              </a:path>
              <a:path w="641984" h="104140">
                <a:moveTo>
                  <a:pt x="340181" y="87439"/>
                </a:moveTo>
                <a:lnTo>
                  <a:pt x="315213" y="87439"/>
                </a:lnTo>
                <a:lnTo>
                  <a:pt x="319912" y="103632"/>
                </a:lnTo>
                <a:lnTo>
                  <a:pt x="344804" y="103632"/>
                </a:lnTo>
                <a:lnTo>
                  <a:pt x="340181" y="87439"/>
                </a:lnTo>
                <a:close/>
              </a:path>
              <a:path w="641984" h="104140">
                <a:moveTo>
                  <a:pt x="321556" y="22212"/>
                </a:moveTo>
                <a:lnTo>
                  <a:pt x="297687" y="22212"/>
                </a:lnTo>
                <a:lnTo>
                  <a:pt x="309752" y="66154"/>
                </a:lnTo>
                <a:lnTo>
                  <a:pt x="334103" y="66154"/>
                </a:lnTo>
                <a:lnTo>
                  <a:pt x="321556" y="22212"/>
                </a:lnTo>
                <a:close/>
              </a:path>
              <a:path w="641984" h="104140">
                <a:moveTo>
                  <a:pt x="407670" y="0"/>
                </a:moveTo>
                <a:lnTo>
                  <a:pt x="354964" y="0"/>
                </a:lnTo>
                <a:lnTo>
                  <a:pt x="354964" y="103632"/>
                </a:lnTo>
                <a:lnTo>
                  <a:pt x="378586" y="103632"/>
                </a:lnTo>
                <a:lnTo>
                  <a:pt x="378586" y="68465"/>
                </a:lnTo>
                <a:lnTo>
                  <a:pt x="417749" y="68465"/>
                </a:lnTo>
                <a:lnTo>
                  <a:pt x="416432" y="65697"/>
                </a:lnTo>
                <a:lnTo>
                  <a:pt x="421512" y="61531"/>
                </a:lnTo>
                <a:lnTo>
                  <a:pt x="428498" y="55054"/>
                </a:lnTo>
                <a:lnTo>
                  <a:pt x="429895" y="50888"/>
                </a:lnTo>
                <a:lnTo>
                  <a:pt x="429895" y="47650"/>
                </a:lnTo>
                <a:lnTo>
                  <a:pt x="378586" y="47650"/>
                </a:lnTo>
                <a:lnTo>
                  <a:pt x="378586" y="22212"/>
                </a:lnTo>
                <a:lnTo>
                  <a:pt x="429895" y="22212"/>
                </a:lnTo>
                <a:lnTo>
                  <a:pt x="429895" y="19888"/>
                </a:lnTo>
                <a:lnTo>
                  <a:pt x="428244" y="11706"/>
                </a:lnTo>
                <a:lnTo>
                  <a:pt x="423640" y="5434"/>
                </a:lnTo>
                <a:lnTo>
                  <a:pt x="416607" y="1416"/>
                </a:lnTo>
                <a:lnTo>
                  <a:pt x="407670" y="0"/>
                </a:lnTo>
                <a:close/>
              </a:path>
              <a:path w="641984" h="104140">
                <a:moveTo>
                  <a:pt x="417749" y="68465"/>
                </a:moveTo>
                <a:lnTo>
                  <a:pt x="392429" y="68465"/>
                </a:lnTo>
                <a:lnTo>
                  <a:pt x="408177" y="103632"/>
                </a:lnTo>
                <a:lnTo>
                  <a:pt x="434467" y="103632"/>
                </a:lnTo>
                <a:lnTo>
                  <a:pt x="417749" y="68465"/>
                </a:lnTo>
                <a:close/>
              </a:path>
              <a:path w="641984" h="104140">
                <a:moveTo>
                  <a:pt x="429895" y="22212"/>
                </a:moveTo>
                <a:lnTo>
                  <a:pt x="404495" y="22212"/>
                </a:lnTo>
                <a:lnTo>
                  <a:pt x="405892" y="23596"/>
                </a:lnTo>
                <a:lnTo>
                  <a:pt x="405892" y="45796"/>
                </a:lnTo>
                <a:lnTo>
                  <a:pt x="404495" y="47650"/>
                </a:lnTo>
                <a:lnTo>
                  <a:pt x="429895" y="47650"/>
                </a:lnTo>
                <a:lnTo>
                  <a:pt x="429895" y="22212"/>
                </a:lnTo>
                <a:close/>
              </a:path>
              <a:path w="641984" h="104140">
                <a:moveTo>
                  <a:pt x="476123" y="0"/>
                </a:moveTo>
                <a:lnTo>
                  <a:pt x="445643" y="0"/>
                </a:lnTo>
                <a:lnTo>
                  <a:pt x="445643" y="103632"/>
                </a:lnTo>
                <a:lnTo>
                  <a:pt x="467740" y="103632"/>
                </a:lnTo>
                <a:lnTo>
                  <a:pt x="467740" y="41173"/>
                </a:lnTo>
                <a:lnTo>
                  <a:pt x="488945" y="41173"/>
                </a:lnTo>
                <a:lnTo>
                  <a:pt x="476123" y="0"/>
                </a:lnTo>
                <a:close/>
              </a:path>
              <a:path w="641984" h="104140">
                <a:moveTo>
                  <a:pt x="488945" y="41173"/>
                </a:moveTo>
                <a:lnTo>
                  <a:pt x="467740" y="41173"/>
                </a:lnTo>
                <a:lnTo>
                  <a:pt x="489076" y="103632"/>
                </a:lnTo>
                <a:lnTo>
                  <a:pt x="495553" y="103632"/>
                </a:lnTo>
                <a:lnTo>
                  <a:pt x="512444" y="55054"/>
                </a:lnTo>
                <a:lnTo>
                  <a:pt x="493268" y="55054"/>
                </a:lnTo>
                <a:lnTo>
                  <a:pt x="488945" y="41173"/>
                </a:lnTo>
                <a:close/>
              </a:path>
              <a:path w="641984" h="104140">
                <a:moveTo>
                  <a:pt x="540384" y="41173"/>
                </a:moveTo>
                <a:lnTo>
                  <a:pt x="517271" y="41173"/>
                </a:lnTo>
                <a:lnTo>
                  <a:pt x="517271" y="103632"/>
                </a:lnTo>
                <a:lnTo>
                  <a:pt x="540384" y="103632"/>
                </a:lnTo>
                <a:lnTo>
                  <a:pt x="540384" y="41173"/>
                </a:lnTo>
                <a:close/>
              </a:path>
              <a:path w="641984" h="104140">
                <a:moveTo>
                  <a:pt x="540384" y="0"/>
                </a:moveTo>
                <a:lnTo>
                  <a:pt x="510285" y="0"/>
                </a:lnTo>
                <a:lnTo>
                  <a:pt x="493268" y="55054"/>
                </a:lnTo>
                <a:lnTo>
                  <a:pt x="512444" y="55054"/>
                </a:lnTo>
                <a:lnTo>
                  <a:pt x="517271" y="41173"/>
                </a:lnTo>
                <a:lnTo>
                  <a:pt x="540384" y="41173"/>
                </a:lnTo>
                <a:lnTo>
                  <a:pt x="540384" y="0"/>
                </a:lnTo>
                <a:close/>
              </a:path>
              <a:path w="641984" h="104140">
                <a:moveTo>
                  <a:pt x="576452" y="0"/>
                </a:moveTo>
                <a:lnTo>
                  <a:pt x="548639" y="0"/>
                </a:lnTo>
                <a:lnTo>
                  <a:pt x="582422" y="63842"/>
                </a:lnTo>
                <a:lnTo>
                  <a:pt x="582422" y="103632"/>
                </a:lnTo>
                <a:lnTo>
                  <a:pt x="606425" y="103632"/>
                </a:lnTo>
                <a:lnTo>
                  <a:pt x="606425" y="63842"/>
                </a:lnTo>
                <a:lnTo>
                  <a:pt x="620449" y="38392"/>
                </a:lnTo>
                <a:lnTo>
                  <a:pt x="595883" y="38392"/>
                </a:lnTo>
                <a:lnTo>
                  <a:pt x="576452" y="0"/>
                </a:lnTo>
                <a:close/>
              </a:path>
              <a:path w="641984" h="104140">
                <a:moveTo>
                  <a:pt x="641603" y="0"/>
                </a:moveTo>
                <a:lnTo>
                  <a:pt x="614299" y="0"/>
                </a:lnTo>
                <a:lnTo>
                  <a:pt x="595883" y="38392"/>
                </a:lnTo>
                <a:lnTo>
                  <a:pt x="620449" y="38392"/>
                </a:lnTo>
                <a:lnTo>
                  <a:pt x="641603" y="0"/>
                </a:lnTo>
                <a:close/>
              </a:path>
            </a:pathLst>
          </a:custGeom>
          <a:solidFill>
            <a:srgbClr val="211F1F"/>
          </a:solidFill>
        </p:spPr>
        <p:txBody>
          <a:bodyPr wrap="square" lIns="0" tIns="0" rIns="0" bIns="0" rtlCol="0"/>
          <a:lstStyle/>
          <a:p>
            <a:pPr defTabSz="685800"/>
            <a:endParaRPr sz="1350" kern="0">
              <a:solidFill>
                <a:sysClr val="windowText" lastClr="000000"/>
              </a:solidFill>
            </a:endParaRPr>
          </a:p>
        </p:txBody>
      </p:sp>
      <p:pic>
        <p:nvPicPr>
          <p:cNvPr id="5" name="object 5"/>
          <p:cNvPicPr/>
          <p:nvPr/>
        </p:nvPicPr>
        <p:blipFill>
          <a:blip r:embed="rId2" cstate="print"/>
          <a:stretch>
            <a:fillRect/>
          </a:stretch>
        </p:blipFill>
        <p:spPr>
          <a:xfrm>
            <a:off x="92974" y="75438"/>
            <a:ext cx="350117" cy="456057"/>
          </a:xfrm>
          <a:prstGeom prst="rect">
            <a:avLst/>
          </a:prstGeom>
        </p:spPr>
      </p:pic>
      <p:grpSp>
        <p:nvGrpSpPr>
          <p:cNvPr id="6" name="object 6"/>
          <p:cNvGrpSpPr/>
          <p:nvPr/>
        </p:nvGrpSpPr>
        <p:grpSpPr>
          <a:xfrm>
            <a:off x="1342548" y="1203579"/>
            <a:ext cx="2113598" cy="418624"/>
            <a:chOff x="1790064" y="1604772"/>
            <a:chExt cx="2818130" cy="558165"/>
          </a:xfrm>
        </p:grpSpPr>
        <p:sp>
          <p:nvSpPr>
            <p:cNvPr id="7" name="object 7"/>
            <p:cNvSpPr/>
            <p:nvPr/>
          </p:nvSpPr>
          <p:spPr>
            <a:xfrm>
              <a:off x="1821179" y="2131123"/>
              <a:ext cx="76200" cy="0"/>
            </a:xfrm>
            <a:custGeom>
              <a:avLst/>
              <a:gdLst/>
              <a:ahLst/>
              <a:cxnLst/>
              <a:rect l="l" t="t" r="r" b="b"/>
              <a:pathLst>
                <a:path w="76200">
                  <a:moveTo>
                    <a:pt x="0" y="0"/>
                  </a:moveTo>
                  <a:lnTo>
                    <a:pt x="76200" y="0"/>
                  </a:lnTo>
                </a:path>
              </a:pathLst>
            </a:custGeom>
            <a:ln w="62102">
              <a:solidFill>
                <a:srgbClr val="6F2F9F"/>
              </a:solidFill>
            </a:ln>
          </p:spPr>
          <p:txBody>
            <a:bodyPr wrap="square" lIns="0" tIns="0" rIns="0" bIns="0" rtlCol="0"/>
            <a:lstStyle/>
            <a:p>
              <a:pPr defTabSz="685800"/>
              <a:endParaRPr sz="1350" kern="0">
                <a:solidFill>
                  <a:sysClr val="windowText" lastClr="000000"/>
                </a:solidFill>
              </a:endParaRPr>
            </a:p>
          </p:txBody>
        </p:sp>
        <p:sp>
          <p:nvSpPr>
            <p:cNvPr id="8" name="object 8"/>
            <p:cNvSpPr/>
            <p:nvPr/>
          </p:nvSpPr>
          <p:spPr>
            <a:xfrm>
              <a:off x="1859279" y="1738884"/>
              <a:ext cx="0" cy="137160"/>
            </a:xfrm>
            <a:custGeom>
              <a:avLst/>
              <a:gdLst/>
              <a:ahLst/>
              <a:cxnLst/>
              <a:rect l="l" t="t" r="r" b="b"/>
              <a:pathLst>
                <a:path h="137160">
                  <a:moveTo>
                    <a:pt x="0" y="0"/>
                  </a:moveTo>
                  <a:lnTo>
                    <a:pt x="0" y="137160"/>
                  </a:lnTo>
                </a:path>
              </a:pathLst>
            </a:custGeom>
            <a:ln w="76200">
              <a:solidFill>
                <a:srgbClr val="6F2F9F"/>
              </a:solidFill>
            </a:ln>
          </p:spPr>
          <p:txBody>
            <a:bodyPr wrap="square" lIns="0" tIns="0" rIns="0" bIns="0" rtlCol="0"/>
            <a:lstStyle/>
            <a:p>
              <a:pPr defTabSz="685800"/>
              <a:endParaRPr sz="1350" kern="0">
                <a:solidFill>
                  <a:sysClr val="windowText" lastClr="000000"/>
                </a:solidFill>
              </a:endParaRPr>
            </a:p>
          </p:txBody>
        </p:sp>
        <p:sp>
          <p:nvSpPr>
            <p:cNvPr id="9" name="object 9"/>
            <p:cNvSpPr/>
            <p:nvPr/>
          </p:nvSpPr>
          <p:spPr>
            <a:xfrm>
              <a:off x="3627119" y="2130869"/>
              <a:ext cx="76200" cy="0"/>
            </a:xfrm>
            <a:custGeom>
              <a:avLst/>
              <a:gdLst/>
              <a:ahLst/>
              <a:cxnLst/>
              <a:rect l="l" t="t" r="r" b="b"/>
              <a:pathLst>
                <a:path w="76200">
                  <a:moveTo>
                    <a:pt x="0" y="0"/>
                  </a:moveTo>
                  <a:lnTo>
                    <a:pt x="76200" y="0"/>
                  </a:lnTo>
                </a:path>
              </a:pathLst>
            </a:custGeom>
            <a:ln w="61594">
              <a:solidFill>
                <a:srgbClr val="165E24"/>
              </a:solidFill>
            </a:ln>
          </p:spPr>
          <p:txBody>
            <a:bodyPr wrap="square" lIns="0" tIns="0" rIns="0" bIns="0" rtlCol="0"/>
            <a:lstStyle/>
            <a:p>
              <a:pPr defTabSz="685800"/>
              <a:endParaRPr sz="1350" kern="0">
                <a:solidFill>
                  <a:sysClr val="windowText" lastClr="000000"/>
                </a:solidFill>
              </a:endParaRPr>
            </a:p>
          </p:txBody>
        </p:sp>
        <p:sp>
          <p:nvSpPr>
            <p:cNvPr id="10" name="object 10"/>
            <p:cNvSpPr/>
            <p:nvPr/>
          </p:nvSpPr>
          <p:spPr>
            <a:xfrm>
              <a:off x="3665219" y="1642872"/>
              <a:ext cx="0" cy="233679"/>
            </a:xfrm>
            <a:custGeom>
              <a:avLst/>
              <a:gdLst/>
              <a:ahLst/>
              <a:cxnLst/>
              <a:rect l="l" t="t" r="r" b="b"/>
              <a:pathLst>
                <a:path h="233680">
                  <a:moveTo>
                    <a:pt x="0" y="0"/>
                  </a:moveTo>
                  <a:lnTo>
                    <a:pt x="0" y="233172"/>
                  </a:lnTo>
                </a:path>
              </a:pathLst>
            </a:custGeom>
            <a:ln w="76200">
              <a:solidFill>
                <a:srgbClr val="165E24"/>
              </a:solidFill>
            </a:ln>
          </p:spPr>
          <p:txBody>
            <a:bodyPr wrap="square" lIns="0" tIns="0" rIns="0" bIns="0" rtlCol="0"/>
            <a:lstStyle/>
            <a:p>
              <a:pPr defTabSz="685800"/>
              <a:endParaRPr sz="1350" kern="0">
                <a:solidFill>
                  <a:sysClr val="windowText" lastClr="000000"/>
                </a:solidFill>
              </a:endParaRPr>
            </a:p>
          </p:txBody>
        </p:sp>
        <p:sp>
          <p:nvSpPr>
            <p:cNvPr id="11" name="object 11"/>
            <p:cNvSpPr/>
            <p:nvPr/>
          </p:nvSpPr>
          <p:spPr>
            <a:xfrm>
              <a:off x="2738627" y="2134171"/>
              <a:ext cx="76200" cy="0"/>
            </a:xfrm>
            <a:custGeom>
              <a:avLst/>
              <a:gdLst/>
              <a:ahLst/>
              <a:cxnLst/>
              <a:rect l="l" t="t" r="r" b="b"/>
              <a:pathLst>
                <a:path w="76200">
                  <a:moveTo>
                    <a:pt x="0" y="0"/>
                  </a:moveTo>
                  <a:lnTo>
                    <a:pt x="76200" y="0"/>
                  </a:lnTo>
                </a:path>
              </a:pathLst>
            </a:custGeom>
            <a:ln w="56007">
              <a:solidFill>
                <a:srgbClr val="6F2F9F"/>
              </a:solidFill>
            </a:ln>
          </p:spPr>
          <p:txBody>
            <a:bodyPr wrap="square" lIns="0" tIns="0" rIns="0" bIns="0" rtlCol="0"/>
            <a:lstStyle/>
            <a:p>
              <a:pPr defTabSz="685800"/>
              <a:endParaRPr sz="1350" kern="0">
                <a:solidFill>
                  <a:sysClr val="windowText" lastClr="000000"/>
                </a:solidFill>
              </a:endParaRPr>
            </a:p>
          </p:txBody>
        </p:sp>
        <p:sp>
          <p:nvSpPr>
            <p:cNvPr id="12" name="object 12"/>
            <p:cNvSpPr/>
            <p:nvPr/>
          </p:nvSpPr>
          <p:spPr>
            <a:xfrm>
              <a:off x="2776727" y="1738884"/>
              <a:ext cx="0" cy="142240"/>
            </a:xfrm>
            <a:custGeom>
              <a:avLst/>
              <a:gdLst/>
              <a:ahLst/>
              <a:cxnLst/>
              <a:rect l="l" t="t" r="r" b="b"/>
              <a:pathLst>
                <a:path h="142239">
                  <a:moveTo>
                    <a:pt x="0" y="0"/>
                  </a:moveTo>
                  <a:lnTo>
                    <a:pt x="0" y="141731"/>
                  </a:lnTo>
                </a:path>
              </a:pathLst>
            </a:custGeom>
            <a:ln w="76200">
              <a:solidFill>
                <a:srgbClr val="6F2F9F"/>
              </a:solidFill>
            </a:ln>
          </p:spPr>
          <p:txBody>
            <a:bodyPr wrap="square" lIns="0" tIns="0" rIns="0" bIns="0" rtlCol="0"/>
            <a:lstStyle/>
            <a:p>
              <a:pPr defTabSz="685800"/>
              <a:endParaRPr sz="1350" kern="0">
                <a:solidFill>
                  <a:sysClr val="windowText" lastClr="000000"/>
                </a:solidFill>
              </a:endParaRPr>
            </a:p>
          </p:txBody>
        </p:sp>
        <p:sp>
          <p:nvSpPr>
            <p:cNvPr id="13" name="object 13"/>
            <p:cNvSpPr/>
            <p:nvPr/>
          </p:nvSpPr>
          <p:spPr>
            <a:xfrm>
              <a:off x="4503419" y="2134234"/>
              <a:ext cx="76200" cy="0"/>
            </a:xfrm>
            <a:custGeom>
              <a:avLst/>
              <a:gdLst/>
              <a:ahLst/>
              <a:cxnLst/>
              <a:rect l="l" t="t" r="r" b="b"/>
              <a:pathLst>
                <a:path w="76200">
                  <a:moveTo>
                    <a:pt x="0" y="0"/>
                  </a:moveTo>
                  <a:lnTo>
                    <a:pt x="76200" y="0"/>
                  </a:lnTo>
                </a:path>
              </a:pathLst>
            </a:custGeom>
            <a:ln w="56134">
              <a:solidFill>
                <a:srgbClr val="6F2F9F"/>
              </a:solidFill>
            </a:ln>
          </p:spPr>
          <p:txBody>
            <a:bodyPr wrap="square" lIns="0" tIns="0" rIns="0" bIns="0" rtlCol="0"/>
            <a:lstStyle/>
            <a:p>
              <a:pPr defTabSz="685800"/>
              <a:endParaRPr sz="1350" kern="0">
                <a:solidFill>
                  <a:sysClr val="windowText" lastClr="000000"/>
                </a:solidFill>
              </a:endParaRPr>
            </a:p>
          </p:txBody>
        </p:sp>
        <p:sp>
          <p:nvSpPr>
            <p:cNvPr id="14" name="object 14"/>
            <p:cNvSpPr/>
            <p:nvPr/>
          </p:nvSpPr>
          <p:spPr>
            <a:xfrm>
              <a:off x="4503419" y="1866900"/>
              <a:ext cx="76200" cy="0"/>
            </a:xfrm>
            <a:custGeom>
              <a:avLst/>
              <a:gdLst/>
              <a:ahLst/>
              <a:cxnLst/>
              <a:rect l="l" t="t" r="r" b="b"/>
              <a:pathLst>
                <a:path w="76200">
                  <a:moveTo>
                    <a:pt x="0" y="0"/>
                  </a:moveTo>
                  <a:lnTo>
                    <a:pt x="76200" y="0"/>
                  </a:lnTo>
                </a:path>
              </a:pathLst>
            </a:custGeom>
            <a:ln w="27431">
              <a:solidFill>
                <a:srgbClr val="6F2F9F"/>
              </a:solidFill>
            </a:ln>
          </p:spPr>
          <p:txBody>
            <a:bodyPr wrap="square" lIns="0" tIns="0" rIns="0" bIns="0" rtlCol="0"/>
            <a:lstStyle/>
            <a:p>
              <a:pPr defTabSz="685800"/>
              <a:endParaRPr sz="1350" kern="0">
                <a:solidFill>
                  <a:sysClr val="windowText" lastClr="000000"/>
                </a:solidFill>
              </a:endParaRPr>
            </a:p>
          </p:txBody>
        </p:sp>
      </p:grpSp>
      <p:sp>
        <p:nvSpPr>
          <p:cNvPr id="15" name="object 15"/>
          <p:cNvSpPr txBox="1"/>
          <p:nvPr/>
        </p:nvSpPr>
        <p:spPr>
          <a:xfrm>
            <a:off x="5938646" y="1876425"/>
            <a:ext cx="611505" cy="193803"/>
          </a:xfrm>
          <a:prstGeom prst="rect">
            <a:avLst/>
          </a:prstGeom>
        </p:spPr>
        <p:txBody>
          <a:bodyPr vert="horz" wrap="square" lIns="0" tIns="9049" rIns="0" bIns="0" rtlCol="0">
            <a:spAutoFit/>
          </a:bodyPr>
          <a:lstStyle/>
          <a:p>
            <a:pPr marL="9525" defTabSz="685800">
              <a:spcBef>
                <a:spcPts val="71"/>
              </a:spcBef>
            </a:pPr>
            <a:r>
              <a:rPr sz="1200" kern="0" spc="-8" dirty="0">
                <a:solidFill>
                  <a:sysClr val="windowText" lastClr="000000"/>
                </a:solidFill>
                <a:latin typeface="Arial"/>
                <a:cs typeface="Arial"/>
              </a:rPr>
              <a:t>Priorities</a:t>
            </a:r>
            <a:endParaRPr sz="1200" kern="0">
              <a:solidFill>
                <a:sysClr val="windowText" lastClr="000000"/>
              </a:solidFill>
              <a:latin typeface="Arial"/>
              <a:cs typeface="Arial"/>
            </a:endParaRPr>
          </a:p>
        </p:txBody>
      </p:sp>
      <p:grpSp>
        <p:nvGrpSpPr>
          <p:cNvPr id="16" name="object 16"/>
          <p:cNvGrpSpPr/>
          <p:nvPr/>
        </p:nvGrpSpPr>
        <p:grpSpPr>
          <a:xfrm>
            <a:off x="1306450" y="3637597"/>
            <a:ext cx="2105501" cy="712946"/>
            <a:chOff x="1741932" y="4850129"/>
            <a:chExt cx="2807335" cy="950594"/>
          </a:xfrm>
        </p:grpSpPr>
        <p:sp>
          <p:nvSpPr>
            <p:cNvPr id="17" name="object 17"/>
            <p:cNvSpPr/>
            <p:nvPr/>
          </p:nvSpPr>
          <p:spPr>
            <a:xfrm>
              <a:off x="2021586" y="4850129"/>
              <a:ext cx="2297430" cy="365760"/>
            </a:xfrm>
            <a:custGeom>
              <a:avLst/>
              <a:gdLst/>
              <a:ahLst/>
              <a:cxnLst/>
              <a:rect l="l" t="t" r="r" b="b"/>
              <a:pathLst>
                <a:path w="2297429" h="365760">
                  <a:moveTo>
                    <a:pt x="1257300" y="0"/>
                  </a:moveTo>
                  <a:lnTo>
                    <a:pt x="1257300" y="182880"/>
                  </a:lnTo>
                </a:path>
                <a:path w="2297429" h="365760">
                  <a:moveTo>
                    <a:pt x="19812" y="178308"/>
                  </a:moveTo>
                  <a:lnTo>
                    <a:pt x="19812" y="361188"/>
                  </a:lnTo>
                </a:path>
                <a:path w="2297429" h="365760">
                  <a:moveTo>
                    <a:pt x="1534667" y="175260"/>
                  </a:moveTo>
                  <a:lnTo>
                    <a:pt x="1534667" y="358140"/>
                  </a:lnTo>
                </a:path>
                <a:path w="2297429" h="365760">
                  <a:moveTo>
                    <a:pt x="2290572" y="163068"/>
                  </a:moveTo>
                  <a:lnTo>
                    <a:pt x="2290572" y="365633"/>
                  </a:lnTo>
                </a:path>
                <a:path w="2297429" h="365760">
                  <a:moveTo>
                    <a:pt x="0" y="182880"/>
                  </a:moveTo>
                  <a:lnTo>
                    <a:pt x="2297049" y="182880"/>
                  </a:lnTo>
                </a:path>
                <a:path w="2297429" h="365760">
                  <a:moveTo>
                    <a:pt x="818388" y="182880"/>
                  </a:moveTo>
                  <a:lnTo>
                    <a:pt x="818388" y="365760"/>
                  </a:lnTo>
                </a:path>
              </a:pathLst>
            </a:custGeom>
            <a:ln w="38100">
              <a:solidFill>
                <a:srgbClr val="000000"/>
              </a:solidFill>
            </a:ln>
          </p:spPr>
          <p:txBody>
            <a:bodyPr wrap="square" lIns="0" tIns="0" rIns="0" bIns="0" rtlCol="0"/>
            <a:lstStyle/>
            <a:p>
              <a:pPr defTabSz="685800"/>
              <a:endParaRPr sz="1350" kern="0">
                <a:solidFill>
                  <a:sysClr val="windowText" lastClr="000000"/>
                </a:solidFill>
              </a:endParaRPr>
            </a:p>
          </p:txBody>
        </p:sp>
        <p:pic>
          <p:nvPicPr>
            <p:cNvPr id="18" name="object 18"/>
            <p:cNvPicPr/>
            <p:nvPr/>
          </p:nvPicPr>
          <p:blipFill>
            <a:blip r:embed="rId3" cstate="print"/>
            <a:stretch>
              <a:fillRect/>
            </a:stretch>
          </p:blipFill>
          <p:spPr>
            <a:xfrm>
              <a:off x="1741932" y="5205983"/>
              <a:ext cx="594359" cy="594359"/>
            </a:xfrm>
            <a:prstGeom prst="rect">
              <a:avLst/>
            </a:prstGeom>
          </p:spPr>
        </p:pic>
        <p:pic>
          <p:nvPicPr>
            <p:cNvPr id="19" name="object 19"/>
            <p:cNvPicPr/>
            <p:nvPr/>
          </p:nvPicPr>
          <p:blipFill>
            <a:blip r:embed="rId4" cstate="print"/>
            <a:stretch>
              <a:fillRect/>
            </a:stretch>
          </p:blipFill>
          <p:spPr>
            <a:xfrm>
              <a:off x="2641092" y="5190743"/>
              <a:ext cx="399288" cy="565404"/>
            </a:xfrm>
            <a:prstGeom prst="rect">
              <a:avLst/>
            </a:prstGeom>
          </p:spPr>
        </p:pic>
        <p:pic>
          <p:nvPicPr>
            <p:cNvPr id="20" name="object 20"/>
            <p:cNvPicPr/>
            <p:nvPr/>
          </p:nvPicPr>
          <p:blipFill>
            <a:blip r:embed="rId5" cstate="print"/>
            <a:stretch>
              <a:fillRect/>
            </a:stretch>
          </p:blipFill>
          <p:spPr>
            <a:xfrm>
              <a:off x="3264408" y="5189219"/>
              <a:ext cx="580643" cy="580644"/>
            </a:xfrm>
            <a:prstGeom prst="rect">
              <a:avLst/>
            </a:prstGeom>
          </p:spPr>
        </p:pic>
        <p:pic>
          <p:nvPicPr>
            <p:cNvPr id="21" name="object 21"/>
            <p:cNvPicPr/>
            <p:nvPr/>
          </p:nvPicPr>
          <p:blipFill>
            <a:blip r:embed="rId6" cstate="print"/>
            <a:stretch>
              <a:fillRect/>
            </a:stretch>
          </p:blipFill>
          <p:spPr>
            <a:xfrm>
              <a:off x="4073652" y="5193791"/>
              <a:ext cx="475488" cy="591312"/>
            </a:xfrm>
            <a:prstGeom prst="rect">
              <a:avLst/>
            </a:prstGeom>
          </p:spPr>
        </p:pic>
      </p:grpSp>
      <p:sp>
        <p:nvSpPr>
          <p:cNvPr id="22" name="object 22"/>
          <p:cNvSpPr txBox="1"/>
          <p:nvPr/>
        </p:nvSpPr>
        <p:spPr>
          <a:xfrm>
            <a:off x="2090833" y="1779270"/>
            <a:ext cx="686276" cy="171681"/>
          </a:xfrm>
          <a:prstGeom prst="rect">
            <a:avLst/>
          </a:prstGeom>
        </p:spPr>
        <p:txBody>
          <a:bodyPr vert="horz" wrap="square" lIns="0" tIns="10001" rIns="0" bIns="0" rtlCol="0">
            <a:spAutoFit/>
          </a:bodyPr>
          <a:lstStyle/>
          <a:p>
            <a:pPr marL="9525" defTabSz="685800">
              <a:spcBef>
                <a:spcPts val="79"/>
              </a:spcBef>
            </a:pPr>
            <a:r>
              <a:rPr sz="1050" kern="0" spc="-8" dirty="0">
                <a:solidFill>
                  <a:sysClr val="windowText" lastClr="000000"/>
                </a:solidFill>
                <a:latin typeface="Arial"/>
                <a:cs typeface="Arial"/>
              </a:rPr>
              <a:t>USASMDC</a:t>
            </a:r>
            <a:endParaRPr sz="1050" kern="0">
              <a:solidFill>
                <a:sysClr val="windowText" lastClr="000000"/>
              </a:solidFill>
              <a:latin typeface="Arial"/>
              <a:cs typeface="Arial"/>
            </a:endParaRPr>
          </a:p>
        </p:txBody>
      </p:sp>
      <p:grpSp>
        <p:nvGrpSpPr>
          <p:cNvPr id="23" name="object 23"/>
          <p:cNvGrpSpPr/>
          <p:nvPr/>
        </p:nvGrpSpPr>
        <p:grpSpPr>
          <a:xfrm>
            <a:off x="1355598" y="1933955"/>
            <a:ext cx="2553653" cy="1551623"/>
            <a:chOff x="1807464" y="2578607"/>
            <a:chExt cx="3404870" cy="2068830"/>
          </a:xfrm>
        </p:grpSpPr>
        <p:pic>
          <p:nvPicPr>
            <p:cNvPr id="24" name="object 24"/>
            <p:cNvPicPr/>
            <p:nvPr/>
          </p:nvPicPr>
          <p:blipFill>
            <a:blip r:embed="rId7" cstate="print"/>
            <a:stretch>
              <a:fillRect/>
            </a:stretch>
          </p:blipFill>
          <p:spPr>
            <a:xfrm>
              <a:off x="2782824" y="2578607"/>
              <a:ext cx="867918" cy="290322"/>
            </a:xfrm>
            <a:prstGeom prst="rect">
              <a:avLst/>
            </a:prstGeom>
          </p:spPr>
        </p:pic>
        <p:sp>
          <p:nvSpPr>
            <p:cNvPr id="25" name="object 25"/>
            <p:cNvSpPr/>
            <p:nvPr/>
          </p:nvSpPr>
          <p:spPr>
            <a:xfrm>
              <a:off x="1826514" y="2719577"/>
              <a:ext cx="922655" cy="439420"/>
            </a:xfrm>
            <a:custGeom>
              <a:avLst/>
              <a:gdLst/>
              <a:ahLst/>
              <a:cxnLst/>
              <a:rect l="l" t="t" r="r" b="b"/>
              <a:pathLst>
                <a:path w="922655" h="439419">
                  <a:moveTo>
                    <a:pt x="922147" y="0"/>
                  </a:moveTo>
                  <a:lnTo>
                    <a:pt x="0" y="0"/>
                  </a:lnTo>
                  <a:lnTo>
                    <a:pt x="0" y="438912"/>
                  </a:lnTo>
                </a:path>
              </a:pathLst>
            </a:custGeom>
            <a:ln w="38100">
              <a:solidFill>
                <a:srgbClr val="165E24"/>
              </a:solidFill>
            </a:ln>
          </p:spPr>
          <p:txBody>
            <a:bodyPr wrap="square" lIns="0" tIns="0" rIns="0" bIns="0" rtlCol="0"/>
            <a:lstStyle/>
            <a:p>
              <a:pPr defTabSz="685800"/>
              <a:endParaRPr sz="1350" kern="0">
                <a:solidFill>
                  <a:sysClr val="windowText" lastClr="000000"/>
                </a:solidFill>
              </a:endParaRPr>
            </a:p>
          </p:txBody>
        </p:sp>
        <p:sp>
          <p:nvSpPr>
            <p:cNvPr id="26" name="object 26"/>
            <p:cNvSpPr/>
            <p:nvPr/>
          </p:nvSpPr>
          <p:spPr>
            <a:xfrm>
              <a:off x="3694938" y="2719577"/>
              <a:ext cx="921385" cy="439420"/>
            </a:xfrm>
            <a:custGeom>
              <a:avLst/>
              <a:gdLst/>
              <a:ahLst/>
              <a:cxnLst/>
              <a:rect l="l" t="t" r="r" b="b"/>
              <a:pathLst>
                <a:path w="921385" h="439419">
                  <a:moveTo>
                    <a:pt x="0" y="0"/>
                  </a:moveTo>
                  <a:lnTo>
                    <a:pt x="921385" y="0"/>
                  </a:lnTo>
                  <a:lnTo>
                    <a:pt x="921385" y="438912"/>
                  </a:lnTo>
                </a:path>
              </a:pathLst>
            </a:custGeom>
            <a:ln w="38099">
              <a:solidFill>
                <a:srgbClr val="6F2F9F"/>
              </a:solidFill>
            </a:ln>
          </p:spPr>
          <p:txBody>
            <a:bodyPr wrap="square" lIns="0" tIns="0" rIns="0" bIns="0" rtlCol="0"/>
            <a:lstStyle/>
            <a:p>
              <a:pPr defTabSz="685800"/>
              <a:endParaRPr sz="1350" kern="0">
                <a:solidFill>
                  <a:sysClr val="windowText" lastClr="000000"/>
                </a:solidFill>
              </a:endParaRPr>
            </a:p>
          </p:txBody>
        </p:sp>
        <p:sp>
          <p:nvSpPr>
            <p:cNvPr id="27" name="object 27"/>
            <p:cNvSpPr/>
            <p:nvPr/>
          </p:nvSpPr>
          <p:spPr>
            <a:xfrm>
              <a:off x="4181856" y="2982467"/>
              <a:ext cx="990600" cy="1626235"/>
            </a:xfrm>
            <a:custGeom>
              <a:avLst/>
              <a:gdLst/>
              <a:ahLst/>
              <a:cxnLst/>
              <a:rect l="l" t="t" r="r" b="b"/>
              <a:pathLst>
                <a:path w="990600" h="1626235">
                  <a:moveTo>
                    <a:pt x="990600" y="0"/>
                  </a:moveTo>
                  <a:lnTo>
                    <a:pt x="0" y="0"/>
                  </a:lnTo>
                  <a:lnTo>
                    <a:pt x="0" y="1626107"/>
                  </a:lnTo>
                  <a:lnTo>
                    <a:pt x="990600" y="1626107"/>
                  </a:lnTo>
                  <a:lnTo>
                    <a:pt x="990600" y="0"/>
                  </a:lnTo>
                  <a:close/>
                </a:path>
              </a:pathLst>
            </a:custGeom>
            <a:solidFill>
              <a:srgbClr val="CCCCCC"/>
            </a:solidFill>
          </p:spPr>
          <p:txBody>
            <a:bodyPr wrap="square" lIns="0" tIns="0" rIns="0" bIns="0" rtlCol="0"/>
            <a:lstStyle/>
            <a:p>
              <a:pPr defTabSz="685800"/>
              <a:endParaRPr sz="1350" kern="0">
                <a:solidFill>
                  <a:sysClr val="windowText" lastClr="000000"/>
                </a:solidFill>
              </a:endParaRPr>
            </a:p>
          </p:txBody>
        </p:sp>
        <p:sp>
          <p:nvSpPr>
            <p:cNvPr id="28" name="object 28"/>
            <p:cNvSpPr/>
            <p:nvPr/>
          </p:nvSpPr>
          <p:spPr>
            <a:xfrm>
              <a:off x="4146042" y="2940557"/>
              <a:ext cx="1056640" cy="1696720"/>
            </a:xfrm>
            <a:custGeom>
              <a:avLst/>
              <a:gdLst/>
              <a:ahLst/>
              <a:cxnLst/>
              <a:rect l="l" t="t" r="r" b="b"/>
              <a:pathLst>
                <a:path w="1056639" h="1696720">
                  <a:moveTo>
                    <a:pt x="0" y="1696212"/>
                  </a:moveTo>
                  <a:lnTo>
                    <a:pt x="1056132" y="1696212"/>
                  </a:lnTo>
                  <a:lnTo>
                    <a:pt x="1056132" y="0"/>
                  </a:lnTo>
                  <a:lnTo>
                    <a:pt x="0" y="0"/>
                  </a:lnTo>
                  <a:lnTo>
                    <a:pt x="0" y="1696212"/>
                  </a:lnTo>
                  <a:close/>
                </a:path>
              </a:pathLst>
            </a:custGeom>
            <a:ln w="19811">
              <a:solidFill>
                <a:srgbClr val="000000"/>
              </a:solidFill>
              <a:prstDash val="sysDash"/>
            </a:ln>
          </p:spPr>
          <p:txBody>
            <a:bodyPr wrap="square" lIns="0" tIns="0" rIns="0" bIns="0" rtlCol="0"/>
            <a:lstStyle/>
            <a:p>
              <a:pPr defTabSz="685800"/>
              <a:endParaRPr sz="1350" kern="0">
                <a:solidFill>
                  <a:sysClr val="windowText" lastClr="000000"/>
                </a:solidFill>
              </a:endParaRPr>
            </a:p>
          </p:txBody>
        </p:sp>
      </p:grpSp>
      <p:sp>
        <p:nvSpPr>
          <p:cNvPr id="29" name="object 29"/>
          <p:cNvSpPr txBox="1"/>
          <p:nvPr/>
        </p:nvSpPr>
        <p:spPr>
          <a:xfrm>
            <a:off x="3330321" y="3205544"/>
            <a:ext cx="354330" cy="96725"/>
          </a:xfrm>
          <a:prstGeom prst="rect">
            <a:avLst/>
          </a:prstGeom>
        </p:spPr>
        <p:txBody>
          <a:bodyPr vert="horz" wrap="square" lIns="0" tIns="10001" rIns="0" bIns="0" rtlCol="0">
            <a:spAutoFit/>
          </a:bodyPr>
          <a:lstStyle/>
          <a:p>
            <a:pPr marL="9525" defTabSz="685800">
              <a:spcBef>
                <a:spcPts val="79"/>
              </a:spcBef>
            </a:pPr>
            <a:r>
              <a:rPr sz="563" kern="0" dirty="0">
                <a:solidFill>
                  <a:sysClr val="windowText" lastClr="000000"/>
                </a:solidFill>
                <a:latin typeface="Arial"/>
                <a:cs typeface="Arial"/>
              </a:rPr>
              <a:t>JFCC</a:t>
            </a:r>
            <a:r>
              <a:rPr sz="563" kern="0" spc="-19" dirty="0">
                <a:solidFill>
                  <a:sysClr val="windowText" lastClr="000000"/>
                </a:solidFill>
                <a:latin typeface="Arial"/>
                <a:cs typeface="Arial"/>
              </a:rPr>
              <a:t> IMD</a:t>
            </a:r>
            <a:endParaRPr sz="563" kern="0">
              <a:solidFill>
                <a:sysClr val="windowText" lastClr="000000"/>
              </a:solidFill>
              <a:latin typeface="Arial"/>
              <a:cs typeface="Arial"/>
            </a:endParaRPr>
          </a:p>
        </p:txBody>
      </p:sp>
      <p:grpSp>
        <p:nvGrpSpPr>
          <p:cNvPr id="30" name="object 30"/>
          <p:cNvGrpSpPr/>
          <p:nvPr/>
        </p:nvGrpSpPr>
        <p:grpSpPr>
          <a:xfrm>
            <a:off x="1021652" y="2193226"/>
            <a:ext cx="807720" cy="1288733"/>
            <a:chOff x="1362202" y="2924301"/>
            <a:chExt cx="1076960" cy="1718310"/>
          </a:xfrm>
        </p:grpSpPr>
        <p:sp>
          <p:nvSpPr>
            <p:cNvPr id="31" name="object 31"/>
            <p:cNvSpPr/>
            <p:nvPr/>
          </p:nvSpPr>
          <p:spPr>
            <a:xfrm>
              <a:off x="1405128" y="2976371"/>
              <a:ext cx="990600" cy="1628139"/>
            </a:xfrm>
            <a:custGeom>
              <a:avLst/>
              <a:gdLst/>
              <a:ahLst/>
              <a:cxnLst/>
              <a:rect l="l" t="t" r="r" b="b"/>
              <a:pathLst>
                <a:path w="990600" h="1628139">
                  <a:moveTo>
                    <a:pt x="990599" y="0"/>
                  </a:moveTo>
                  <a:lnTo>
                    <a:pt x="0" y="0"/>
                  </a:lnTo>
                  <a:lnTo>
                    <a:pt x="0" y="1627632"/>
                  </a:lnTo>
                  <a:lnTo>
                    <a:pt x="990599" y="1627632"/>
                  </a:lnTo>
                  <a:lnTo>
                    <a:pt x="990599" y="0"/>
                  </a:lnTo>
                  <a:close/>
                </a:path>
              </a:pathLst>
            </a:custGeom>
            <a:solidFill>
              <a:srgbClr val="CCCCCC"/>
            </a:solidFill>
          </p:spPr>
          <p:txBody>
            <a:bodyPr wrap="square" lIns="0" tIns="0" rIns="0" bIns="0" rtlCol="0"/>
            <a:lstStyle/>
            <a:p>
              <a:pPr defTabSz="685800"/>
              <a:endParaRPr sz="1350" kern="0">
                <a:solidFill>
                  <a:sysClr val="windowText" lastClr="000000"/>
                </a:solidFill>
              </a:endParaRPr>
            </a:p>
          </p:txBody>
        </p:sp>
        <p:sp>
          <p:nvSpPr>
            <p:cNvPr id="32" name="object 32"/>
            <p:cNvSpPr/>
            <p:nvPr/>
          </p:nvSpPr>
          <p:spPr>
            <a:xfrm>
              <a:off x="1372362" y="2934461"/>
              <a:ext cx="1056640" cy="1697989"/>
            </a:xfrm>
            <a:custGeom>
              <a:avLst/>
              <a:gdLst/>
              <a:ahLst/>
              <a:cxnLst/>
              <a:rect l="l" t="t" r="r" b="b"/>
              <a:pathLst>
                <a:path w="1056639" h="1697989">
                  <a:moveTo>
                    <a:pt x="0" y="1697736"/>
                  </a:moveTo>
                  <a:lnTo>
                    <a:pt x="1056132" y="1697736"/>
                  </a:lnTo>
                  <a:lnTo>
                    <a:pt x="1056132" y="0"/>
                  </a:lnTo>
                  <a:lnTo>
                    <a:pt x="0" y="0"/>
                  </a:lnTo>
                  <a:lnTo>
                    <a:pt x="0" y="1697736"/>
                  </a:lnTo>
                  <a:close/>
                </a:path>
              </a:pathLst>
            </a:custGeom>
            <a:ln w="19812">
              <a:solidFill>
                <a:srgbClr val="000000"/>
              </a:solidFill>
              <a:prstDash val="sysDash"/>
            </a:ln>
          </p:spPr>
          <p:txBody>
            <a:bodyPr wrap="square" lIns="0" tIns="0" rIns="0" bIns="0" rtlCol="0"/>
            <a:lstStyle/>
            <a:p>
              <a:pPr defTabSz="685800"/>
              <a:endParaRPr sz="1350" kern="0">
                <a:solidFill>
                  <a:sysClr val="windowText" lastClr="000000"/>
                </a:solidFill>
              </a:endParaRPr>
            </a:p>
          </p:txBody>
        </p:sp>
      </p:grpSp>
      <p:sp>
        <p:nvSpPr>
          <p:cNvPr id="33" name="object 33"/>
          <p:cNvSpPr txBox="1"/>
          <p:nvPr/>
        </p:nvSpPr>
        <p:spPr>
          <a:xfrm>
            <a:off x="1103090" y="3264464"/>
            <a:ext cx="638651" cy="96725"/>
          </a:xfrm>
          <a:prstGeom prst="rect">
            <a:avLst/>
          </a:prstGeom>
        </p:spPr>
        <p:txBody>
          <a:bodyPr vert="horz" wrap="square" lIns="0" tIns="10001" rIns="0" bIns="0" rtlCol="0">
            <a:spAutoFit/>
          </a:bodyPr>
          <a:lstStyle/>
          <a:p>
            <a:pPr marL="9525" defTabSz="685800">
              <a:spcBef>
                <a:spcPts val="79"/>
              </a:spcBef>
            </a:pPr>
            <a:r>
              <a:rPr sz="563" kern="0" dirty="0">
                <a:solidFill>
                  <a:sysClr val="windowText" lastClr="000000"/>
                </a:solidFill>
                <a:latin typeface="Arial"/>
                <a:cs typeface="Arial"/>
              </a:rPr>
              <a:t>Senior</a:t>
            </a:r>
            <a:r>
              <a:rPr sz="563" kern="0" spc="-19" dirty="0">
                <a:solidFill>
                  <a:sysClr val="windowText" lastClr="000000"/>
                </a:solidFill>
                <a:latin typeface="Arial"/>
                <a:cs typeface="Arial"/>
              </a:rPr>
              <a:t> </a:t>
            </a:r>
            <a:r>
              <a:rPr sz="563" kern="0" spc="-8" dirty="0">
                <a:solidFill>
                  <a:sysClr val="windowText" lastClr="000000"/>
                </a:solidFill>
                <a:latin typeface="Arial"/>
                <a:cs typeface="Arial"/>
              </a:rPr>
              <a:t>Commander</a:t>
            </a:r>
            <a:endParaRPr sz="563" kern="0">
              <a:solidFill>
                <a:sysClr val="windowText" lastClr="000000"/>
              </a:solidFill>
              <a:latin typeface="Arial"/>
              <a:cs typeface="Arial"/>
            </a:endParaRPr>
          </a:p>
        </p:txBody>
      </p:sp>
      <p:grpSp>
        <p:nvGrpSpPr>
          <p:cNvPr id="34" name="object 34"/>
          <p:cNvGrpSpPr/>
          <p:nvPr/>
        </p:nvGrpSpPr>
        <p:grpSpPr>
          <a:xfrm>
            <a:off x="1141857" y="2208193"/>
            <a:ext cx="2665571" cy="1322546"/>
            <a:chOff x="1522475" y="2944256"/>
            <a:chExt cx="3554095" cy="1763395"/>
          </a:xfrm>
        </p:grpSpPr>
        <p:pic>
          <p:nvPicPr>
            <p:cNvPr id="35" name="object 35"/>
            <p:cNvPicPr/>
            <p:nvPr/>
          </p:nvPicPr>
          <p:blipFill>
            <a:blip r:embed="rId8" cstate="print"/>
            <a:stretch>
              <a:fillRect/>
            </a:stretch>
          </p:blipFill>
          <p:spPr>
            <a:xfrm>
              <a:off x="1522475" y="3038855"/>
              <a:ext cx="777239" cy="644652"/>
            </a:xfrm>
            <a:prstGeom prst="rect">
              <a:avLst/>
            </a:prstGeom>
          </p:spPr>
        </p:pic>
        <p:pic>
          <p:nvPicPr>
            <p:cNvPr id="36" name="object 36"/>
            <p:cNvPicPr/>
            <p:nvPr/>
          </p:nvPicPr>
          <p:blipFill>
            <a:blip r:embed="rId9" cstate="print"/>
            <a:stretch>
              <a:fillRect/>
            </a:stretch>
          </p:blipFill>
          <p:spPr>
            <a:xfrm>
              <a:off x="1528571" y="3718559"/>
              <a:ext cx="772667" cy="592836"/>
            </a:xfrm>
            <a:prstGeom prst="rect">
              <a:avLst/>
            </a:prstGeom>
          </p:spPr>
        </p:pic>
        <p:pic>
          <p:nvPicPr>
            <p:cNvPr id="37" name="object 37"/>
            <p:cNvPicPr/>
            <p:nvPr/>
          </p:nvPicPr>
          <p:blipFill>
            <a:blip r:embed="rId10" cstate="print"/>
            <a:stretch>
              <a:fillRect/>
            </a:stretch>
          </p:blipFill>
          <p:spPr>
            <a:xfrm>
              <a:off x="4287011" y="3128771"/>
              <a:ext cx="789432" cy="1014983"/>
            </a:xfrm>
            <a:prstGeom prst="rect">
              <a:avLst/>
            </a:prstGeom>
          </p:spPr>
        </p:pic>
        <p:pic>
          <p:nvPicPr>
            <p:cNvPr id="38" name="object 38"/>
            <p:cNvPicPr/>
            <p:nvPr/>
          </p:nvPicPr>
          <p:blipFill>
            <a:blip r:embed="rId11" cstate="print"/>
            <a:stretch>
              <a:fillRect/>
            </a:stretch>
          </p:blipFill>
          <p:spPr>
            <a:xfrm>
              <a:off x="2608249" y="2944256"/>
              <a:ext cx="1342437" cy="1762864"/>
            </a:xfrm>
            <a:prstGeom prst="rect">
              <a:avLst/>
            </a:prstGeom>
          </p:spPr>
        </p:pic>
      </p:grpSp>
      <p:sp>
        <p:nvSpPr>
          <p:cNvPr id="39" name="object 39"/>
          <p:cNvSpPr txBox="1"/>
          <p:nvPr/>
        </p:nvSpPr>
        <p:spPr>
          <a:xfrm>
            <a:off x="3062192" y="4450232"/>
            <a:ext cx="347186" cy="194284"/>
          </a:xfrm>
          <a:prstGeom prst="rect">
            <a:avLst/>
          </a:prstGeom>
        </p:spPr>
        <p:txBody>
          <a:bodyPr vert="horz" wrap="square" lIns="0" tIns="9525" rIns="0" bIns="0" rtlCol="0">
            <a:spAutoFit/>
          </a:bodyPr>
          <a:lstStyle/>
          <a:p>
            <a:pPr marL="58579" marR="3810" indent="-49530" defTabSz="685800">
              <a:spcBef>
                <a:spcPts val="75"/>
              </a:spcBef>
            </a:pPr>
            <a:r>
              <a:rPr sz="600" i="1" kern="0" spc="-8" dirty="0">
                <a:solidFill>
                  <a:sysClr val="windowText" lastClr="000000"/>
                </a:solidFill>
                <a:latin typeface="Arial"/>
                <a:cs typeface="Arial"/>
              </a:rPr>
              <a:t>Technical Center</a:t>
            </a:r>
            <a:endParaRPr sz="600" kern="0">
              <a:solidFill>
                <a:sysClr val="windowText" lastClr="000000"/>
              </a:solidFill>
              <a:latin typeface="Arial"/>
              <a:cs typeface="Arial"/>
            </a:endParaRPr>
          </a:p>
        </p:txBody>
      </p:sp>
      <p:sp>
        <p:nvSpPr>
          <p:cNvPr id="40" name="object 40"/>
          <p:cNvSpPr txBox="1"/>
          <p:nvPr/>
        </p:nvSpPr>
        <p:spPr>
          <a:xfrm>
            <a:off x="1340073" y="4453204"/>
            <a:ext cx="378619" cy="194284"/>
          </a:xfrm>
          <a:prstGeom prst="rect">
            <a:avLst/>
          </a:prstGeom>
        </p:spPr>
        <p:txBody>
          <a:bodyPr vert="horz" wrap="square" lIns="0" tIns="9525" rIns="0" bIns="0" rtlCol="0">
            <a:spAutoFit/>
          </a:bodyPr>
          <a:lstStyle/>
          <a:p>
            <a:pPr marL="28575" defTabSz="685800">
              <a:spcBef>
                <a:spcPts val="75"/>
              </a:spcBef>
            </a:pPr>
            <a:r>
              <a:rPr sz="600" i="1" kern="0" dirty="0">
                <a:solidFill>
                  <a:sysClr val="windowText" lastClr="000000"/>
                </a:solidFill>
                <a:latin typeface="Arial"/>
                <a:cs typeface="Arial"/>
              </a:rPr>
              <a:t>1</a:t>
            </a:r>
            <a:r>
              <a:rPr sz="563" i="1" kern="0" baseline="27777" dirty="0">
                <a:solidFill>
                  <a:sysClr val="windowText" lastClr="000000"/>
                </a:solidFill>
                <a:latin typeface="Arial"/>
                <a:cs typeface="Arial"/>
              </a:rPr>
              <a:t>st</a:t>
            </a:r>
            <a:r>
              <a:rPr sz="563" i="1" kern="0" spc="107" baseline="27777" dirty="0">
                <a:solidFill>
                  <a:sysClr val="windowText" lastClr="000000"/>
                </a:solidFill>
                <a:latin typeface="Arial"/>
                <a:cs typeface="Arial"/>
              </a:rPr>
              <a:t> </a:t>
            </a:r>
            <a:r>
              <a:rPr sz="600" i="1" kern="0" spc="-15" dirty="0">
                <a:solidFill>
                  <a:sysClr val="windowText" lastClr="000000"/>
                </a:solidFill>
                <a:latin typeface="Arial"/>
                <a:cs typeface="Arial"/>
              </a:rPr>
              <a:t>Space</a:t>
            </a:r>
            <a:endParaRPr sz="600" kern="0">
              <a:solidFill>
                <a:sysClr val="windowText" lastClr="000000"/>
              </a:solidFill>
              <a:latin typeface="Arial"/>
              <a:cs typeface="Arial"/>
            </a:endParaRPr>
          </a:p>
          <a:p>
            <a:pPr marL="58103" defTabSz="685800"/>
            <a:r>
              <a:rPr sz="600" i="1" kern="0" spc="-8" dirty="0">
                <a:solidFill>
                  <a:sysClr val="windowText" lastClr="000000"/>
                </a:solidFill>
                <a:latin typeface="Arial"/>
                <a:cs typeface="Arial"/>
              </a:rPr>
              <a:t>Brigade</a:t>
            </a:r>
            <a:endParaRPr sz="600" kern="0">
              <a:solidFill>
                <a:sysClr val="windowText" lastClr="000000"/>
              </a:solidFill>
              <a:latin typeface="Arial"/>
              <a:cs typeface="Arial"/>
            </a:endParaRPr>
          </a:p>
        </p:txBody>
      </p:sp>
      <p:sp>
        <p:nvSpPr>
          <p:cNvPr id="41" name="object 41"/>
          <p:cNvSpPr txBox="1"/>
          <p:nvPr/>
        </p:nvSpPr>
        <p:spPr>
          <a:xfrm>
            <a:off x="1847088" y="4452747"/>
            <a:ext cx="571976" cy="287098"/>
          </a:xfrm>
          <a:prstGeom prst="rect">
            <a:avLst/>
          </a:prstGeom>
        </p:spPr>
        <p:txBody>
          <a:bodyPr vert="horz" wrap="square" lIns="0" tIns="10001" rIns="0" bIns="0" rtlCol="0">
            <a:spAutoFit/>
          </a:bodyPr>
          <a:lstStyle/>
          <a:p>
            <a:pPr marL="28575" marR="22860" algn="ctr" defTabSz="685800">
              <a:spcBef>
                <a:spcPts val="79"/>
              </a:spcBef>
            </a:pPr>
            <a:r>
              <a:rPr sz="600" i="1" kern="0" dirty="0">
                <a:solidFill>
                  <a:sysClr val="windowText" lastClr="000000"/>
                </a:solidFill>
                <a:latin typeface="Arial"/>
                <a:cs typeface="Arial"/>
              </a:rPr>
              <a:t>100</a:t>
            </a:r>
            <a:r>
              <a:rPr sz="563" i="1" kern="0" baseline="27777" dirty="0">
                <a:solidFill>
                  <a:sysClr val="windowText" lastClr="000000"/>
                </a:solidFill>
                <a:latin typeface="Arial"/>
                <a:cs typeface="Arial"/>
              </a:rPr>
              <a:t>th</a:t>
            </a:r>
            <a:r>
              <a:rPr sz="563" i="1" kern="0" spc="118" baseline="27777" dirty="0">
                <a:solidFill>
                  <a:sysClr val="windowText" lastClr="000000"/>
                </a:solidFill>
                <a:latin typeface="Arial"/>
                <a:cs typeface="Arial"/>
              </a:rPr>
              <a:t> </a:t>
            </a:r>
            <a:r>
              <a:rPr sz="600" i="1" kern="0" spc="-8" dirty="0">
                <a:solidFill>
                  <a:sysClr val="windowText" lastClr="000000"/>
                </a:solidFill>
                <a:latin typeface="Arial"/>
                <a:cs typeface="Arial"/>
              </a:rPr>
              <a:t>Missile Defense </a:t>
            </a:r>
            <a:r>
              <a:rPr sz="600" i="1" kern="0" dirty="0">
                <a:solidFill>
                  <a:sysClr val="windowText" lastClr="000000"/>
                </a:solidFill>
                <a:latin typeface="Arial"/>
                <a:cs typeface="Arial"/>
              </a:rPr>
              <a:t>Brigade</a:t>
            </a:r>
            <a:r>
              <a:rPr sz="600" i="1" kern="0" spc="-30" dirty="0">
                <a:solidFill>
                  <a:sysClr val="windowText" lastClr="000000"/>
                </a:solidFill>
                <a:latin typeface="Arial"/>
                <a:cs typeface="Arial"/>
              </a:rPr>
              <a:t> </a:t>
            </a:r>
            <a:r>
              <a:rPr sz="600" i="1" kern="0" spc="-8" dirty="0">
                <a:solidFill>
                  <a:sysClr val="windowText" lastClr="000000"/>
                </a:solidFill>
                <a:latin typeface="Arial"/>
                <a:cs typeface="Arial"/>
              </a:rPr>
              <a:t>(GMD)</a:t>
            </a:r>
            <a:endParaRPr sz="600" kern="0">
              <a:solidFill>
                <a:sysClr val="windowText" lastClr="000000"/>
              </a:solidFill>
              <a:latin typeface="Arial"/>
              <a:cs typeface="Arial"/>
            </a:endParaRPr>
          </a:p>
        </p:txBody>
      </p:sp>
      <p:grpSp>
        <p:nvGrpSpPr>
          <p:cNvPr id="42" name="object 42"/>
          <p:cNvGrpSpPr/>
          <p:nvPr/>
        </p:nvGrpSpPr>
        <p:grpSpPr>
          <a:xfrm>
            <a:off x="4313682" y="649224"/>
            <a:ext cx="3859054" cy="1159193"/>
            <a:chOff x="5751576" y="865632"/>
            <a:chExt cx="5145405" cy="1545590"/>
          </a:xfrm>
        </p:grpSpPr>
        <p:pic>
          <p:nvPicPr>
            <p:cNvPr id="43" name="object 43"/>
            <p:cNvPicPr/>
            <p:nvPr/>
          </p:nvPicPr>
          <p:blipFill>
            <a:blip r:embed="rId12" cstate="print"/>
            <a:stretch>
              <a:fillRect/>
            </a:stretch>
          </p:blipFill>
          <p:spPr>
            <a:xfrm>
              <a:off x="5751576" y="865632"/>
              <a:ext cx="5145024" cy="1545336"/>
            </a:xfrm>
            <a:prstGeom prst="rect">
              <a:avLst/>
            </a:prstGeom>
          </p:spPr>
        </p:pic>
        <p:pic>
          <p:nvPicPr>
            <p:cNvPr id="44" name="object 44"/>
            <p:cNvPicPr/>
            <p:nvPr/>
          </p:nvPicPr>
          <p:blipFill>
            <a:blip r:embed="rId13" cstate="print"/>
            <a:stretch>
              <a:fillRect/>
            </a:stretch>
          </p:blipFill>
          <p:spPr>
            <a:xfrm>
              <a:off x="5789676" y="1011936"/>
              <a:ext cx="5105400" cy="1307591"/>
            </a:xfrm>
            <a:prstGeom prst="rect">
              <a:avLst/>
            </a:prstGeom>
          </p:spPr>
        </p:pic>
        <p:sp>
          <p:nvSpPr>
            <p:cNvPr id="45" name="object 45"/>
            <p:cNvSpPr/>
            <p:nvPr/>
          </p:nvSpPr>
          <p:spPr>
            <a:xfrm>
              <a:off x="5798820" y="890016"/>
              <a:ext cx="5055235" cy="1455420"/>
            </a:xfrm>
            <a:custGeom>
              <a:avLst/>
              <a:gdLst/>
              <a:ahLst/>
              <a:cxnLst/>
              <a:rect l="l" t="t" r="r" b="b"/>
              <a:pathLst>
                <a:path w="5055234" h="1455420">
                  <a:moveTo>
                    <a:pt x="4887468" y="0"/>
                  </a:moveTo>
                  <a:lnTo>
                    <a:pt x="167639" y="0"/>
                  </a:lnTo>
                  <a:lnTo>
                    <a:pt x="123075" y="5988"/>
                  </a:lnTo>
                  <a:lnTo>
                    <a:pt x="83029" y="22888"/>
                  </a:lnTo>
                  <a:lnTo>
                    <a:pt x="49101" y="49101"/>
                  </a:lnTo>
                  <a:lnTo>
                    <a:pt x="22888" y="83029"/>
                  </a:lnTo>
                  <a:lnTo>
                    <a:pt x="5988" y="123075"/>
                  </a:lnTo>
                  <a:lnTo>
                    <a:pt x="0" y="167639"/>
                  </a:lnTo>
                  <a:lnTo>
                    <a:pt x="0" y="1287780"/>
                  </a:lnTo>
                  <a:lnTo>
                    <a:pt x="5988" y="1332344"/>
                  </a:lnTo>
                  <a:lnTo>
                    <a:pt x="22888" y="1372390"/>
                  </a:lnTo>
                  <a:lnTo>
                    <a:pt x="49101" y="1406318"/>
                  </a:lnTo>
                  <a:lnTo>
                    <a:pt x="83029" y="1432531"/>
                  </a:lnTo>
                  <a:lnTo>
                    <a:pt x="123075" y="1449431"/>
                  </a:lnTo>
                  <a:lnTo>
                    <a:pt x="167639" y="1455420"/>
                  </a:lnTo>
                  <a:lnTo>
                    <a:pt x="4887468" y="1455420"/>
                  </a:lnTo>
                  <a:lnTo>
                    <a:pt x="4932032" y="1449431"/>
                  </a:lnTo>
                  <a:lnTo>
                    <a:pt x="4972078" y="1432531"/>
                  </a:lnTo>
                  <a:lnTo>
                    <a:pt x="5006006" y="1406318"/>
                  </a:lnTo>
                  <a:lnTo>
                    <a:pt x="5032219" y="1372390"/>
                  </a:lnTo>
                  <a:lnTo>
                    <a:pt x="5049119" y="1332344"/>
                  </a:lnTo>
                  <a:lnTo>
                    <a:pt x="5055108" y="1287780"/>
                  </a:lnTo>
                  <a:lnTo>
                    <a:pt x="5055108" y="167639"/>
                  </a:lnTo>
                  <a:lnTo>
                    <a:pt x="5049119" y="123075"/>
                  </a:lnTo>
                  <a:lnTo>
                    <a:pt x="5032219" y="83029"/>
                  </a:lnTo>
                  <a:lnTo>
                    <a:pt x="5006006" y="49101"/>
                  </a:lnTo>
                  <a:lnTo>
                    <a:pt x="4972078" y="22888"/>
                  </a:lnTo>
                  <a:lnTo>
                    <a:pt x="4932032" y="5988"/>
                  </a:lnTo>
                  <a:lnTo>
                    <a:pt x="4887468" y="0"/>
                  </a:lnTo>
                  <a:close/>
                </a:path>
              </a:pathLst>
            </a:custGeom>
            <a:solidFill>
              <a:srgbClr val="001F5B"/>
            </a:solidFill>
          </p:spPr>
          <p:txBody>
            <a:bodyPr wrap="square" lIns="0" tIns="0" rIns="0" bIns="0" rtlCol="0"/>
            <a:lstStyle/>
            <a:p>
              <a:pPr defTabSz="685800"/>
              <a:endParaRPr sz="1350" kern="0">
                <a:solidFill>
                  <a:sysClr val="windowText" lastClr="000000"/>
                </a:solidFill>
              </a:endParaRPr>
            </a:p>
          </p:txBody>
        </p:sp>
        <p:sp>
          <p:nvSpPr>
            <p:cNvPr id="46" name="object 46"/>
            <p:cNvSpPr/>
            <p:nvPr/>
          </p:nvSpPr>
          <p:spPr>
            <a:xfrm>
              <a:off x="5798820" y="890016"/>
              <a:ext cx="5055235" cy="1455420"/>
            </a:xfrm>
            <a:custGeom>
              <a:avLst/>
              <a:gdLst/>
              <a:ahLst/>
              <a:cxnLst/>
              <a:rect l="l" t="t" r="r" b="b"/>
              <a:pathLst>
                <a:path w="5055234" h="1455420">
                  <a:moveTo>
                    <a:pt x="0" y="167639"/>
                  </a:moveTo>
                  <a:lnTo>
                    <a:pt x="5988" y="123075"/>
                  </a:lnTo>
                  <a:lnTo>
                    <a:pt x="22888" y="83029"/>
                  </a:lnTo>
                  <a:lnTo>
                    <a:pt x="49101" y="49101"/>
                  </a:lnTo>
                  <a:lnTo>
                    <a:pt x="83029" y="22888"/>
                  </a:lnTo>
                  <a:lnTo>
                    <a:pt x="123075" y="5988"/>
                  </a:lnTo>
                  <a:lnTo>
                    <a:pt x="167639" y="0"/>
                  </a:lnTo>
                  <a:lnTo>
                    <a:pt x="4887468" y="0"/>
                  </a:lnTo>
                  <a:lnTo>
                    <a:pt x="4932032" y="5988"/>
                  </a:lnTo>
                  <a:lnTo>
                    <a:pt x="4972078" y="22888"/>
                  </a:lnTo>
                  <a:lnTo>
                    <a:pt x="5006006" y="49101"/>
                  </a:lnTo>
                  <a:lnTo>
                    <a:pt x="5032219" y="83029"/>
                  </a:lnTo>
                  <a:lnTo>
                    <a:pt x="5049119" y="123075"/>
                  </a:lnTo>
                  <a:lnTo>
                    <a:pt x="5055108" y="167639"/>
                  </a:lnTo>
                  <a:lnTo>
                    <a:pt x="5055108" y="1287780"/>
                  </a:lnTo>
                  <a:lnTo>
                    <a:pt x="5049119" y="1332344"/>
                  </a:lnTo>
                  <a:lnTo>
                    <a:pt x="5032219" y="1372390"/>
                  </a:lnTo>
                  <a:lnTo>
                    <a:pt x="5006006" y="1406318"/>
                  </a:lnTo>
                  <a:lnTo>
                    <a:pt x="4972078" y="1432531"/>
                  </a:lnTo>
                  <a:lnTo>
                    <a:pt x="4932032" y="1449431"/>
                  </a:lnTo>
                  <a:lnTo>
                    <a:pt x="4887468" y="1455420"/>
                  </a:lnTo>
                  <a:lnTo>
                    <a:pt x="167639" y="1455420"/>
                  </a:lnTo>
                  <a:lnTo>
                    <a:pt x="123075" y="1449431"/>
                  </a:lnTo>
                  <a:lnTo>
                    <a:pt x="83029" y="1432531"/>
                  </a:lnTo>
                  <a:lnTo>
                    <a:pt x="49101" y="1406318"/>
                  </a:lnTo>
                  <a:lnTo>
                    <a:pt x="22888" y="1372390"/>
                  </a:lnTo>
                  <a:lnTo>
                    <a:pt x="5988" y="1332344"/>
                  </a:lnTo>
                  <a:lnTo>
                    <a:pt x="0" y="1287780"/>
                  </a:lnTo>
                  <a:lnTo>
                    <a:pt x="0" y="167639"/>
                  </a:lnTo>
                  <a:close/>
                </a:path>
              </a:pathLst>
            </a:custGeom>
            <a:ln w="9144">
              <a:solidFill>
                <a:srgbClr val="FFFFFF"/>
              </a:solidFill>
            </a:ln>
          </p:spPr>
          <p:txBody>
            <a:bodyPr wrap="square" lIns="0" tIns="0" rIns="0" bIns="0" rtlCol="0"/>
            <a:lstStyle/>
            <a:p>
              <a:pPr defTabSz="685800"/>
              <a:endParaRPr sz="1350" kern="0">
                <a:solidFill>
                  <a:sysClr val="windowText" lastClr="000000"/>
                </a:solidFill>
              </a:endParaRPr>
            </a:p>
          </p:txBody>
        </p:sp>
      </p:grpSp>
      <p:sp>
        <p:nvSpPr>
          <p:cNvPr id="47" name="object 47"/>
          <p:cNvSpPr txBox="1"/>
          <p:nvPr/>
        </p:nvSpPr>
        <p:spPr>
          <a:xfrm>
            <a:off x="4445222" y="471677"/>
            <a:ext cx="3600450" cy="1153521"/>
          </a:xfrm>
          <a:prstGeom prst="rect">
            <a:avLst/>
          </a:prstGeom>
        </p:spPr>
        <p:txBody>
          <a:bodyPr vert="horz" wrap="square" lIns="0" tIns="9525" rIns="0" bIns="0" rtlCol="0">
            <a:spAutoFit/>
          </a:bodyPr>
          <a:lstStyle/>
          <a:p>
            <a:pPr marL="20479" algn="ctr" defTabSz="685800">
              <a:spcBef>
                <a:spcPts val="75"/>
              </a:spcBef>
            </a:pPr>
            <a:r>
              <a:rPr sz="1350" kern="0" spc="-8" dirty="0">
                <a:solidFill>
                  <a:sysClr val="windowText" lastClr="000000"/>
                </a:solidFill>
                <a:latin typeface="Arial"/>
                <a:cs typeface="Arial"/>
              </a:rPr>
              <a:t>Mission</a:t>
            </a:r>
            <a:endParaRPr sz="1350" kern="0">
              <a:solidFill>
                <a:sysClr val="windowText" lastClr="000000"/>
              </a:solidFill>
              <a:latin typeface="Arial"/>
              <a:cs typeface="Arial"/>
            </a:endParaRPr>
          </a:p>
          <a:p>
            <a:pPr marL="9525" marR="3810" defTabSz="685800">
              <a:spcBef>
                <a:spcPts val="964"/>
              </a:spcBef>
            </a:pPr>
            <a:r>
              <a:rPr sz="1050" kern="0" dirty="0">
                <a:solidFill>
                  <a:srgbClr val="FFFFFF"/>
                </a:solidFill>
                <a:latin typeface="Arial"/>
                <a:cs typeface="Arial"/>
              </a:rPr>
              <a:t>USASMDC</a:t>
            </a:r>
            <a:r>
              <a:rPr sz="1050" kern="0" spc="-15" dirty="0">
                <a:solidFill>
                  <a:srgbClr val="FFFFFF"/>
                </a:solidFill>
                <a:latin typeface="Arial"/>
                <a:cs typeface="Arial"/>
              </a:rPr>
              <a:t> </a:t>
            </a:r>
            <a:r>
              <a:rPr sz="1050" kern="0" dirty="0">
                <a:solidFill>
                  <a:srgbClr val="FFFFFF"/>
                </a:solidFill>
                <a:latin typeface="Arial"/>
                <a:cs typeface="Arial"/>
              </a:rPr>
              <a:t>develops</a:t>
            </a:r>
            <a:r>
              <a:rPr sz="1050" kern="0" spc="-23" dirty="0">
                <a:solidFill>
                  <a:srgbClr val="FFFFFF"/>
                </a:solidFill>
                <a:latin typeface="Arial"/>
                <a:cs typeface="Arial"/>
              </a:rPr>
              <a:t> </a:t>
            </a:r>
            <a:r>
              <a:rPr sz="1050" kern="0" dirty="0">
                <a:solidFill>
                  <a:srgbClr val="FFFFFF"/>
                </a:solidFill>
                <a:latin typeface="Arial"/>
                <a:cs typeface="Arial"/>
              </a:rPr>
              <a:t>and</a:t>
            </a:r>
            <a:r>
              <a:rPr sz="1050" kern="0" spc="-23" dirty="0">
                <a:solidFill>
                  <a:srgbClr val="FFFFFF"/>
                </a:solidFill>
                <a:latin typeface="Arial"/>
                <a:cs typeface="Arial"/>
              </a:rPr>
              <a:t> </a:t>
            </a:r>
            <a:r>
              <a:rPr sz="1050" kern="0" dirty="0">
                <a:solidFill>
                  <a:srgbClr val="FFFFFF"/>
                </a:solidFill>
                <a:latin typeface="Arial"/>
                <a:cs typeface="Arial"/>
              </a:rPr>
              <a:t>provides</a:t>
            </a:r>
            <a:r>
              <a:rPr sz="1050" kern="0" spc="-23" dirty="0">
                <a:solidFill>
                  <a:srgbClr val="FFFFFF"/>
                </a:solidFill>
                <a:latin typeface="Arial"/>
                <a:cs typeface="Arial"/>
              </a:rPr>
              <a:t> </a:t>
            </a:r>
            <a:r>
              <a:rPr sz="1050" kern="0" dirty="0">
                <a:solidFill>
                  <a:srgbClr val="FFFFFF"/>
                </a:solidFill>
                <a:latin typeface="Arial"/>
                <a:cs typeface="Arial"/>
              </a:rPr>
              <a:t>current</a:t>
            </a:r>
            <a:r>
              <a:rPr sz="1050" kern="0" spc="-49" dirty="0">
                <a:solidFill>
                  <a:srgbClr val="FFFFFF"/>
                </a:solidFill>
                <a:latin typeface="Arial"/>
                <a:cs typeface="Arial"/>
              </a:rPr>
              <a:t> </a:t>
            </a:r>
            <a:r>
              <a:rPr sz="1050" kern="0" dirty="0">
                <a:solidFill>
                  <a:srgbClr val="FFFFFF"/>
                </a:solidFill>
                <a:latin typeface="Arial"/>
                <a:cs typeface="Arial"/>
              </a:rPr>
              <a:t>and</a:t>
            </a:r>
            <a:r>
              <a:rPr sz="1050" kern="0" spc="-26" dirty="0">
                <a:solidFill>
                  <a:srgbClr val="FFFFFF"/>
                </a:solidFill>
                <a:latin typeface="Arial"/>
                <a:cs typeface="Arial"/>
              </a:rPr>
              <a:t> </a:t>
            </a:r>
            <a:r>
              <a:rPr sz="1050" kern="0" dirty="0">
                <a:solidFill>
                  <a:srgbClr val="FFFFFF"/>
                </a:solidFill>
                <a:latin typeface="Arial"/>
                <a:cs typeface="Arial"/>
              </a:rPr>
              <a:t>future</a:t>
            </a:r>
            <a:r>
              <a:rPr sz="1050" kern="0" spc="-41" dirty="0">
                <a:solidFill>
                  <a:srgbClr val="FFFFFF"/>
                </a:solidFill>
                <a:latin typeface="Arial"/>
                <a:cs typeface="Arial"/>
              </a:rPr>
              <a:t> </a:t>
            </a:r>
            <a:r>
              <a:rPr sz="1050" kern="0" spc="-8" dirty="0">
                <a:solidFill>
                  <a:srgbClr val="FFFFFF"/>
                </a:solidFill>
                <a:latin typeface="Arial"/>
                <a:cs typeface="Arial"/>
              </a:rPr>
              <a:t>global </a:t>
            </a:r>
            <a:r>
              <a:rPr sz="1050" kern="0" dirty="0">
                <a:solidFill>
                  <a:srgbClr val="FFFFFF"/>
                </a:solidFill>
                <a:latin typeface="Arial"/>
                <a:cs typeface="Arial"/>
              </a:rPr>
              <a:t>space,</a:t>
            </a:r>
            <a:r>
              <a:rPr sz="1050" kern="0" spc="-41" dirty="0">
                <a:solidFill>
                  <a:srgbClr val="FFFFFF"/>
                </a:solidFill>
                <a:latin typeface="Arial"/>
                <a:cs typeface="Arial"/>
              </a:rPr>
              <a:t> </a:t>
            </a:r>
            <a:r>
              <a:rPr sz="1050" kern="0" dirty="0">
                <a:solidFill>
                  <a:srgbClr val="FFFFFF"/>
                </a:solidFill>
                <a:latin typeface="Arial"/>
                <a:cs typeface="Arial"/>
              </a:rPr>
              <a:t>missile</a:t>
            </a:r>
            <a:r>
              <a:rPr sz="1050" kern="0" spc="-26" dirty="0">
                <a:solidFill>
                  <a:srgbClr val="FFFFFF"/>
                </a:solidFill>
                <a:latin typeface="Arial"/>
                <a:cs typeface="Arial"/>
              </a:rPr>
              <a:t> </a:t>
            </a:r>
            <a:r>
              <a:rPr sz="1050" kern="0" dirty="0">
                <a:solidFill>
                  <a:srgbClr val="FFFFFF"/>
                </a:solidFill>
                <a:latin typeface="Arial"/>
                <a:cs typeface="Arial"/>
              </a:rPr>
              <a:t>defense,</a:t>
            </a:r>
            <a:r>
              <a:rPr sz="1050" kern="0" spc="-41" dirty="0">
                <a:solidFill>
                  <a:srgbClr val="FFFFFF"/>
                </a:solidFill>
                <a:latin typeface="Arial"/>
                <a:cs typeface="Arial"/>
              </a:rPr>
              <a:t> </a:t>
            </a:r>
            <a:r>
              <a:rPr sz="1050" kern="0" dirty="0">
                <a:solidFill>
                  <a:srgbClr val="FFFFFF"/>
                </a:solidFill>
                <a:latin typeface="Arial"/>
                <a:cs typeface="Arial"/>
              </a:rPr>
              <a:t>and</a:t>
            </a:r>
            <a:r>
              <a:rPr sz="1050" kern="0" spc="-26" dirty="0">
                <a:solidFill>
                  <a:srgbClr val="FFFFFF"/>
                </a:solidFill>
                <a:latin typeface="Arial"/>
                <a:cs typeface="Arial"/>
              </a:rPr>
              <a:t> </a:t>
            </a:r>
            <a:r>
              <a:rPr sz="1050" kern="0" dirty="0">
                <a:solidFill>
                  <a:srgbClr val="FFFFFF"/>
                </a:solidFill>
                <a:latin typeface="Arial"/>
                <a:cs typeface="Arial"/>
              </a:rPr>
              <a:t>high</a:t>
            </a:r>
            <a:r>
              <a:rPr sz="1050" kern="0" spc="-23" dirty="0">
                <a:solidFill>
                  <a:srgbClr val="FFFFFF"/>
                </a:solidFill>
                <a:latin typeface="Arial"/>
                <a:cs typeface="Arial"/>
              </a:rPr>
              <a:t> </a:t>
            </a:r>
            <a:r>
              <a:rPr sz="1050" kern="0" dirty="0">
                <a:solidFill>
                  <a:srgbClr val="FFFFFF"/>
                </a:solidFill>
                <a:latin typeface="Arial"/>
                <a:cs typeface="Arial"/>
              </a:rPr>
              <a:t>altitude</a:t>
            </a:r>
            <a:r>
              <a:rPr sz="1050" kern="0" spc="-45" dirty="0">
                <a:solidFill>
                  <a:srgbClr val="FFFFFF"/>
                </a:solidFill>
                <a:latin typeface="Arial"/>
                <a:cs typeface="Arial"/>
              </a:rPr>
              <a:t> </a:t>
            </a:r>
            <a:r>
              <a:rPr sz="1050" kern="0" dirty="0">
                <a:solidFill>
                  <a:srgbClr val="FFFFFF"/>
                </a:solidFill>
                <a:latin typeface="Arial"/>
                <a:cs typeface="Arial"/>
              </a:rPr>
              <a:t>capabilities</a:t>
            </a:r>
            <a:r>
              <a:rPr sz="1050" kern="0" spc="-49" dirty="0">
                <a:solidFill>
                  <a:srgbClr val="FFFFFF"/>
                </a:solidFill>
                <a:latin typeface="Arial"/>
                <a:cs typeface="Arial"/>
              </a:rPr>
              <a:t> </a:t>
            </a:r>
            <a:r>
              <a:rPr sz="1050" kern="0" dirty="0">
                <a:solidFill>
                  <a:srgbClr val="FFFFFF"/>
                </a:solidFill>
                <a:latin typeface="Arial"/>
                <a:cs typeface="Arial"/>
              </a:rPr>
              <a:t>to</a:t>
            </a:r>
            <a:r>
              <a:rPr sz="1050" kern="0" spc="-15" dirty="0">
                <a:solidFill>
                  <a:srgbClr val="FFFFFF"/>
                </a:solidFill>
                <a:latin typeface="Arial"/>
                <a:cs typeface="Arial"/>
              </a:rPr>
              <a:t> </a:t>
            </a:r>
            <a:r>
              <a:rPr sz="1050" kern="0" spc="-19" dirty="0">
                <a:solidFill>
                  <a:srgbClr val="FFFFFF"/>
                </a:solidFill>
                <a:latin typeface="Arial"/>
                <a:cs typeface="Arial"/>
              </a:rPr>
              <a:t>the </a:t>
            </a:r>
            <a:r>
              <a:rPr sz="1050" kern="0" spc="-8" dirty="0">
                <a:solidFill>
                  <a:srgbClr val="FFFFFF"/>
                </a:solidFill>
                <a:latin typeface="Arial"/>
                <a:cs typeface="Arial"/>
              </a:rPr>
              <a:t>Army,</a:t>
            </a:r>
            <a:r>
              <a:rPr sz="1050" kern="0" spc="-11" dirty="0">
                <a:solidFill>
                  <a:srgbClr val="FFFFFF"/>
                </a:solidFill>
                <a:latin typeface="Arial"/>
                <a:cs typeface="Arial"/>
              </a:rPr>
              <a:t> </a:t>
            </a:r>
            <a:r>
              <a:rPr sz="1050" kern="0" dirty="0">
                <a:solidFill>
                  <a:srgbClr val="FFFFFF"/>
                </a:solidFill>
                <a:latin typeface="Arial"/>
                <a:cs typeface="Arial"/>
              </a:rPr>
              <a:t>joint</a:t>
            </a:r>
            <a:r>
              <a:rPr sz="1050" kern="0" spc="-23" dirty="0">
                <a:solidFill>
                  <a:srgbClr val="FFFFFF"/>
                </a:solidFill>
                <a:latin typeface="Arial"/>
                <a:cs typeface="Arial"/>
              </a:rPr>
              <a:t> </a:t>
            </a:r>
            <a:r>
              <a:rPr sz="1050" kern="0" dirty="0">
                <a:solidFill>
                  <a:srgbClr val="FFFFFF"/>
                </a:solidFill>
                <a:latin typeface="Arial"/>
                <a:cs typeface="Arial"/>
              </a:rPr>
              <a:t>force,</a:t>
            </a:r>
            <a:r>
              <a:rPr sz="1050" kern="0" spc="-41" dirty="0">
                <a:solidFill>
                  <a:srgbClr val="FFFFFF"/>
                </a:solidFill>
                <a:latin typeface="Arial"/>
                <a:cs typeface="Arial"/>
              </a:rPr>
              <a:t> </a:t>
            </a:r>
            <a:r>
              <a:rPr sz="1050" kern="0" dirty="0">
                <a:solidFill>
                  <a:srgbClr val="FFFFFF"/>
                </a:solidFill>
                <a:latin typeface="Arial"/>
                <a:cs typeface="Arial"/>
              </a:rPr>
              <a:t>and</a:t>
            </a:r>
            <a:r>
              <a:rPr sz="1050" kern="0" spc="-26" dirty="0">
                <a:solidFill>
                  <a:srgbClr val="FFFFFF"/>
                </a:solidFill>
                <a:latin typeface="Arial"/>
                <a:cs typeface="Arial"/>
              </a:rPr>
              <a:t> </a:t>
            </a:r>
            <a:r>
              <a:rPr sz="1050" kern="0" dirty="0">
                <a:solidFill>
                  <a:srgbClr val="FFFFFF"/>
                </a:solidFill>
                <a:latin typeface="Arial"/>
                <a:cs typeface="Arial"/>
              </a:rPr>
              <a:t>our</a:t>
            </a:r>
            <a:r>
              <a:rPr sz="1050" kern="0" spc="-26" dirty="0">
                <a:solidFill>
                  <a:srgbClr val="FFFFFF"/>
                </a:solidFill>
                <a:latin typeface="Arial"/>
                <a:cs typeface="Arial"/>
              </a:rPr>
              <a:t> </a:t>
            </a:r>
            <a:r>
              <a:rPr sz="1050" kern="0" dirty="0">
                <a:solidFill>
                  <a:srgbClr val="FFFFFF"/>
                </a:solidFill>
                <a:latin typeface="Arial"/>
                <a:cs typeface="Arial"/>
              </a:rPr>
              <a:t>allies</a:t>
            </a:r>
            <a:r>
              <a:rPr sz="1050" kern="0" spc="-23" dirty="0">
                <a:solidFill>
                  <a:srgbClr val="FFFFFF"/>
                </a:solidFill>
                <a:latin typeface="Arial"/>
                <a:cs typeface="Arial"/>
              </a:rPr>
              <a:t> </a:t>
            </a:r>
            <a:r>
              <a:rPr sz="1050" kern="0" dirty="0">
                <a:solidFill>
                  <a:srgbClr val="FFFFFF"/>
                </a:solidFill>
                <a:latin typeface="Arial"/>
                <a:cs typeface="Arial"/>
              </a:rPr>
              <a:t>and</a:t>
            </a:r>
            <a:r>
              <a:rPr sz="1050" kern="0" spc="-26" dirty="0">
                <a:solidFill>
                  <a:srgbClr val="FFFFFF"/>
                </a:solidFill>
                <a:latin typeface="Arial"/>
                <a:cs typeface="Arial"/>
              </a:rPr>
              <a:t> </a:t>
            </a:r>
            <a:r>
              <a:rPr sz="1050" kern="0" dirty="0">
                <a:solidFill>
                  <a:srgbClr val="FFFFFF"/>
                </a:solidFill>
                <a:latin typeface="Arial"/>
                <a:cs typeface="Arial"/>
              </a:rPr>
              <a:t>partners,</a:t>
            </a:r>
            <a:r>
              <a:rPr sz="1050" kern="0" spc="-45" dirty="0">
                <a:solidFill>
                  <a:srgbClr val="FFFFFF"/>
                </a:solidFill>
                <a:latin typeface="Arial"/>
                <a:cs typeface="Arial"/>
              </a:rPr>
              <a:t> </a:t>
            </a:r>
            <a:r>
              <a:rPr sz="1050" kern="0" dirty="0">
                <a:solidFill>
                  <a:srgbClr val="FFFFFF"/>
                </a:solidFill>
                <a:latin typeface="Arial"/>
                <a:cs typeface="Arial"/>
              </a:rPr>
              <a:t>to</a:t>
            </a:r>
            <a:r>
              <a:rPr sz="1050" kern="0" spc="-26" dirty="0">
                <a:solidFill>
                  <a:srgbClr val="FFFFFF"/>
                </a:solidFill>
                <a:latin typeface="Arial"/>
                <a:cs typeface="Arial"/>
              </a:rPr>
              <a:t> </a:t>
            </a:r>
            <a:r>
              <a:rPr sz="1050" kern="0" dirty="0">
                <a:solidFill>
                  <a:srgbClr val="FFFFFF"/>
                </a:solidFill>
                <a:latin typeface="Arial"/>
                <a:cs typeface="Arial"/>
              </a:rPr>
              <a:t>enable</a:t>
            </a:r>
            <a:r>
              <a:rPr sz="1050" kern="0" spc="-26" dirty="0">
                <a:solidFill>
                  <a:srgbClr val="FFFFFF"/>
                </a:solidFill>
                <a:latin typeface="Arial"/>
                <a:cs typeface="Arial"/>
              </a:rPr>
              <a:t> </a:t>
            </a:r>
            <a:r>
              <a:rPr sz="1050" kern="0" spc="-8" dirty="0">
                <a:solidFill>
                  <a:srgbClr val="FFFFFF"/>
                </a:solidFill>
                <a:latin typeface="Arial"/>
                <a:cs typeface="Arial"/>
              </a:rPr>
              <a:t>multi- </a:t>
            </a:r>
            <a:r>
              <a:rPr sz="1050" kern="0" dirty="0">
                <a:solidFill>
                  <a:srgbClr val="FFFFFF"/>
                </a:solidFill>
                <a:latin typeface="Arial"/>
                <a:cs typeface="Arial"/>
              </a:rPr>
              <a:t>domain</a:t>
            </a:r>
            <a:r>
              <a:rPr sz="1050" kern="0" spc="-38" dirty="0">
                <a:solidFill>
                  <a:srgbClr val="FFFFFF"/>
                </a:solidFill>
                <a:latin typeface="Arial"/>
                <a:cs typeface="Arial"/>
              </a:rPr>
              <a:t> </a:t>
            </a:r>
            <a:r>
              <a:rPr sz="1050" kern="0" dirty="0">
                <a:solidFill>
                  <a:srgbClr val="FFFFFF"/>
                </a:solidFill>
                <a:latin typeface="Arial"/>
                <a:cs typeface="Arial"/>
              </a:rPr>
              <a:t>combat</a:t>
            </a:r>
            <a:r>
              <a:rPr sz="1050" kern="0" spc="-45" dirty="0">
                <a:solidFill>
                  <a:srgbClr val="FFFFFF"/>
                </a:solidFill>
                <a:latin typeface="Arial"/>
                <a:cs typeface="Arial"/>
              </a:rPr>
              <a:t> </a:t>
            </a:r>
            <a:r>
              <a:rPr sz="1050" kern="0" dirty="0">
                <a:solidFill>
                  <a:srgbClr val="FFFFFF"/>
                </a:solidFill>
                <a:latin typeface="Arial"/>
                <a:cs typeface="Arial"/>
              </a:rPr>
              <a:t>effects;</a:t>
            </a:r>
            <a:r>
              <a:rPr sz="1050" kern="0" spc="-53" dirty="0">
                <a:solidFill>
                  <a:srgbClr val="FFFFFF"/>
                </a:solidFill>
                <a:latin typeface="Arial"/>
                <a:cs typeface="Arial"/>
              </a:rPr>
              <a:t> </a:t>
            </a:r>
            <a:r>
              <a:rPr sz="1050" kern="0" dirty="0">
                <a:solidFill>
                  <a:srgbClr val="FFFFFF"/>
                </a:solidFill>
                <a:latin typeface="Arial"/>
                <a:cs typeface="Arial"/>
              </a:rPr>
              <a:t>enhance</a:t>
            </a:r>
            <a:r>
              <a:rPr sz="1050" kern="0" spc="-41" dirty="0">
                <a:solidFill>
                  <a:srgbClr val="FFFFFF"/>
                </a:solidFill>
                <a:latin typeface="Arial"/>
                <a:cs typeface="Arial"/>
              </a:rPr>
              <a:t> </a:t>
            </a:r>
            <a:r>
              <a:rPr sz="1050" kern="0" dirty="0">
                <a:solidFill>
                  <a:srgbClr val="FFFFFF"/>
                </a:solidFill>
                <a:latin typeface="Arial"/>
                <a:cs typeface="Arial"/>
              </a:rPr>
              <a:t>deterrence,</a:t>
            </a:r>
            <a:r>
              <a:rPr sz="1050" kern="0" spc="-53" dirty="0">
                <a:solidFill>
                  <a:srgbClr val="FFFFFF"/>
                </a:solidFill>
                <a:latin typeface="Arial"/>
                <a:cs typeface="Arial"/>
              </a:rPr>
              <a:t> </a:t>
            </a:r>
            <a:r>
              <a:rPr sz="1050" kern="0" dirty="0">
                <a:solidFill>
                  <a:srgbClr val="FFFFFF"/>
                </a:solidFill>
                <a:latin typeface="Arial"/>
                <a:cs typeface="Arial"/>
              </a:rPr>
              <a:t>assurance,</a:t>
            </a:r>
            <a:r>
              <a:rPr sz="1050" kern="0" spc="-49" dirty="0">
                <a:solidFill>
                  <a:srgbClr val="FFFFFF"/>
                </a:solidFill>
                <a:latin typeface="Arial"/>
                <a:cs typeface="Arial"/>
              </a:rPr>
              <a:t> </a:t>
            </a:r>
            <a:r>
              <a:rPr sz="1050" kern="0" spc="-19" dirty="0">
                <a:solidFill>
                  <a:srgbClr val="FFFFFF"/>
                </a:solidFill>
                <a:latin typeface="Arial"/>
                <a:cs typeface="Arial"/>
              </a:rPr>
              <a:t>and </a:t>
            </a:r>
            <a:r>
              <a:rPr sz="1050" kern="0" dirty="0">
                <a:solidFill>
                  <a:srgbClr val="FFFFFF"/>
                </a:solidFill>
                <a:latin typeface="Arial"/>
                <a:cs typeface="Arial"/>
              </a:rPr>
              <a:t>detection</a:t>
            </a:r>
            <a:r>
              <a:rPr sz="1050" kern="0" spc="-41" dirty="0">
                <a:solidFill>
                  <a:srgbClr val="FFFFFF"/>
                </a:solidFill>
                <a:latin typeface="Arial"/>
                <a:cs typeface="Arial"/>
              </a:rPr>
              <a:t> </a:t>
            </a:r>
            <a:r>
              <a:rPr sz="1050" kern="0" dirty="0">
                <a:solidFill>
                  <a:srgbClr val="FFFFFF"/>
                </a:solidFill>
                <a:latin typeface="Arial"/>
                <a:cs typeface="Arial"/>
              </a:rPr>
              <a:t>of</a:t>
            </a:r>
            <a:r>
              <a:rPr sz="1050" kern="0" spc="-15" dirty="0">
                <a:solidFill>
                  <a:srgbClr val="FFFFFF"/>
                </a:solidFill>
                <a:latin typeface="Arial"/>
                <a:cs typeface="Arial"/>
              </a:rPr>
              <a:t> </a:t>
            </a:r>
            <a:r>
              <a:rPr sz="1050" kern="0" dirty="0">
                <a:solidFill>
                  <a:srgbClr val="FFFFFF"/>
                </a:solidFill>
                <a:latin typeface="Arial"/>
                <a:cs typeface="Arial"/>
              </a:rPr>
              <a:t>strategic</a:t>
            </a:r>
            <a:r>
              <a:rPr sz="1050" kern="0" spc="-41" dirty="0">
                <a:solidFill>
                  <a:srgbClr val="FFFFFF"/>
                </a:solidFill>
                <a:latin typeface="Arial"/>
                <a:cs typeface="Arial"/>
              </a:rPr>
              <a:t> </a:t>
            </a:r>
            <a:r>
              <a:rPr sz="1050" kern="0" dirty="0">
                <a:solidFill>
                  <a:srgbClr val="FFFFFF"/>
                </a:solidFill>
                <a:latin typeface="Arial"/>
                <a:cs typeface="Arial"/>
              </a:rPr>
              <a:t>attacks;</a:t>
            </a:r>
            <a:r>
              <a:rPr sz="1050" kern="0" spc="-38" dirty="0">
                <a:solidFill>
                  <a:srgbClr val="FFFFFF"/>
                </a:solidFill>
                <a:latin typeface="Arial"/>
                <a:cs typeface="Arial"/>
              </a:rPr>
              <a:t> </a:t>
            </a:r>
            <a:r>
              <a:rPr sz="1050" kern="0" dirty="0">
                <a:solidFill>
                  <a:srgbClr val="FFFFFF"/>
                </a:solidFill>
                <a:latin typeface="Arial"/>
                <a:cs typeface="Arial"/>
              </a:rPr>
              <a:t>and</a:t>
            </a:r>
            <a:r>
              <a:rPr sz="1050" kern="0" spc="-19" dirty="0">
                <a:solidFill>
                  <a:srgbClr val="FFFFFF"/>
                </a:solidFill>
                <a:latin typeface="Arial"/>
                <a:cs typeface="Arial"/>
              </a:rPr>
              <a:t> </a:t>
            </a:r>
            <a:r>
              <a:rPr sz="1050" kern="0" dirty="0">
                <a:solidFill>
                  <a:srgbClr val="FFFFFF"/>
                </a:solidFill>
                <a:latin typeface="Arial"/>
                <a:cs typeface="Arial"/>
              </a:rPr>
              <a:t>protect</a:t>
            </a:r>
            <a:r>
              <a:rPr sz="1050" kern="0" spc="-41" dirty="0">
                <a:solidFill>
                  <a:srgbClr val="FFFFFF"/>
                </a:solidFill>
                <a:latin typeface="Arial"/>
                <a:cs typeface="Arial"/>
              </a:rPr>
              <a:t> </a:t>
            </a:r>
            <a:r>
              <a:rPr sz="1050" kern="0" dirty="0">
                <a:solidFill>
                  <a:srgbClr val="FFFFFF"/>
                </a:solidFill>
                <a:latin typeface="Arial"/>
                <a:cs typeface="Arial"/>
              </a:rPr>
              <a:t>the</a:t>
            </a:r>
            <a:r>
              <a:rPr sz="1050" kern="0" spc="-19" dirty="0">
                <a:solidFill>
                  <a:srgbClr val="FFFFFF"/>
                </a:solidFill>
                <a:latin typeface="Arial"/>
                <a:cs typeface="Arial"/>
              </a:rPr>
              <a:t> </a:t>
            </a:r>
            <a:r>
              <a:rPr sz="1050" kern="0" spc="-8" dirty="0">
                <a:solidFill>
                  <a:srgbClr val="FFFFFF"/>
                </a:solidFill>
                <a:latin typeface="Arial"/>
                <a:cs typeface="Arial"/>
              </a:rPr>
              <a:t>Nation.</a:t>
            </a:r>
            <a:endParaRPr sz="1050" kern="0">
              <a:solidFill>
                <a:sysClr val="windowText" lastClr="000000"/>
              </a:solidFill>
              <a:latin typeface="Arial"/>
              <a:cs typeface="Arial"/>
            </a:endParaRPr>
          </a:p>
        </p:txBody>
      </p:sp>
      <p:sp>
        <p:nvSpPr>
          <p:cNvPr id="48" name="object 48"/>
          <p:cNvSpPr/>
          <p:nvPr/>
        </p:nvSpPr>
        <p:spPr>
          <a:xfrm>
            <a:off x="4347972" y="2117979"/>
            <a:ext cx="3792855" cy="2296478"/>
          </a:xfrm>
          <a:custGeom>
            <a:avLst/>
            <a:gdLst/>
            <a:ahLst/>
            <a:cxnLst/>
            <a:rect l="l" t="t" r="r" b="b"/>
            <a:pathLst>
              <a:path w="5057140" h="3061970">
                <a:moveTo>
                  <a:pt x="0" y="173354"/>
                </a:moveTo>
                <a:lnTo>
                  <a:pt x="6191" y="127264"/>
                </a:lnTo>
                <a:lnTo>
                  <a:pt x="23664" y="85851"/>
                </a:lnTo>
                <a:lnTo>
                  <a:pt x="50768" y="50768"/>
                </a:lnTo>
                <a:lnTo>
                  <a:pt x="85851" y="23664"/>
                </a:lnTo>
                <a:lnTo>
                  <a:pt x="127264" y="6191"/>
                </a:lnTo>
                <a:lnTo>
                  <a:pt x="173354" y="0"/>
                </a:lnTo>
                <a:lnTo>
                  <a:pt x="4883277" y="0"/>
                </a:lnTo>
                <a:lnTo>
                  <a:pt x="4929367" y="6191"/>
                </a:lnTo>
                <a:lnTo>
                  <a:pt x="4970780" y="23664"/>
                </a:lnTo>
                <a:lnTo>
                  <a:pt x="5005863" y="50768"/>
                </a:lnTo>
                <a:lnTo>
                  <a:pt x="5032967" y="85851"/>
                </a:lnTo>
                <a:lnTo>
                  <a:pt x="5050440" y="127264"/>
                </a:lnTo>
                <a:lnTo>
                  <a:pt x="5056632" y="173354"/>
                </a:lnTo>
                <a:lnTo>
                  <a:pt x="5056632" y="2888335"/>
                </a:lnTo>
                <a:lnTo>
                  <a:pt x="5050440" y="2934427"/>
                </a:lnTo>
                <a:lnTo>
                  <a:pt x="5032967" y="2975845"/>
                </a:lnTo>
                <a:lnTo>
                  <a:pt x="5005863" y="3010935"/>
                </a:lnTo>
                <a:lnTo>
                  <a:pt x="4970779" y="3038045"/>
                </a:lnTo>
                <a:lnTo>
                  <a:pt x="4929367" y="3055522"/>
                </a:lnTo>
                <a:lnTo>
                  <a:pt x="4883277" y="3061716"/>
                </a:lnTo>
                <a:lnTo>
                  <a:pt x="173354" y="3061716"/>
                </a:lnTo>
                <a:lnTo>
                  <a:pt x="127264" y="3055522"/>
                </a:lnTo>
                <a:lnTo>
                  <a:pt x="85851" y="3038045"/>
                </a:lnTo>
                <a:lnTo>
                  <a:pt x="50768" y="3010935"/>
                </a:lnTo>
                <a:lnTo>
                  <a:pt x="23664" y="2975845"/>
                </a:lnTo>
                <a:lnTo>
                  <a:pt x="6191" y="2934427"/>
                </a:lnTo>
                <a:lnTo>
                  <a:pt x="0" y="2888335"/>
                </a:lnTo>
                <a:lnTo>
                  <a:pt x="0" y="173354"/>
                </a:lnTo>
                <a:close/>
              </a:path>
            </a:pathLst>
          </a:custGeom>
          <a:ln w="9144">
            <a:solidFill>
              <a:srgbClr val="CD9600"/>
            </a:solidFill>
          </a:ln>
        </p:spPr>
        <p:txBody>
          <a:bodyPr wrap="square" lIns="0" tIns="0" rIns="0" bIns="0" rtlCol="0"/>
          <a:lstStyle/>
          <a:p>
            <a:pPr defTabSz="685800"/>
            <a:endParaRPr sz="1350" kern="0">
              <a:solidFill>
                <a:sysClr val="windowText" lastClr="000000"/>
              </a:solidFill>
            </a:endParaRPr>
          </a:p>
        </p:txBody>
      </p:sp>
      <p:sp>
        <p:nvSpPr>
          <p:cNvPr id="49" name="object 49"/>
          <p:cNvSpPr txBox="1"/>
          <p:nvPr/>
        </p:nvSpPr>
        <p:spPr>
          <a:xfrm>
            <a:off x="4445412" y="2240851"/>
            <a:ext cx="3485198" cy="2071721"/>
          </a:xfrm>
          <a:prstGeom prst="rect">
            <a:avLst/>
          </a:prstGeom>
        </p:spPr>
        <p:txBody>
          <a:bodyPr vert="horz" wrap="square" lIns="0" tIns="9525" rIns="0" bIns="0" rtlCol="0">
            <a:spAutoFit/>
          </a:bodyPr>
          <a:lstStyle/>
          <a:p>
            <a:pPr marL="9525" marR="145256" indent="190500" defTabSz="685800">
              <a:spcBef>
                <a:spcPts val="75"/>
              </a:spcBef>
              <a:buFontTx/>
              <a:buAutoNum type="arabicPeriod"/>
              <a:tabLst>
                <a:tab pos="200025" algn="l"/>
              </a:tabLst>
            </a:pPr>
            <a:r>
              <a:rPr sz="1350" kern="0" dirty="0">
                <a:solidFill>
                  <a:srgbClr val="051F5D"/>
                </a:solidFill>
                <a:latin typeface="Arial"/>
                <a:cs typeface="Arial"/>
              </a:rPr>
              <a:t>Accomplish</a:t>
            </a:r>
            <a:r>
              <a:rPr sz="1350" kern="0" spc="-19" dirty="0">
                <a:solidFill>
                  <a:srgbClr val="051F5D"/>
                </a:solidFill>
                <a:latin typeface="Arial"/>
                <a:cs typeface="Arial"/>
              </a:rPr>
              <a:t> </a:t>
            </a:r>
            <a:r>
              <a:rPr sz="1350" kern="0" dirty="0">
                <a:solidFill>
                  <a:srgbClr val="051F5D"/>
                </a:solidFill>
                <a:latin typeface="Arial"/>
                <a:cs typeface="Arial"/>
              </a:rPr>
              <a:t>our</a:t>
            </a:r>
            <a:r>
              <a:rPr sz="1350" kern="0" spc="-19" dirty="0">
                <a:solidFill>
                  <a:srgbClr val="051F5D"/>
                </a:solidFill>
                <a:latin typeface="Arial"/>
                <a:cs typeface="Arial"/>
              </a:rPr>
              <a:t> </a:t>
            </a:r>
            <a:r>
              <a:rPr sz="1350" kern="0" dirty="0">
                <a:solidFill>
                  <a:srgbClr val="051F5D"/>
                </a:solidFill>
                <a:latin typeface="Arial"/>
                <a:cs typeface="Arial"/>
              </a:rPr>
              <a:t>mission</a:t>
            </a:r>
            <a:r>
              <a:rPr sz="1350" kern="0" spc="-15" dirty="0">
                <a:solidFill>
                  <a:srgbClr val="051F5D"/>
                </a:solidFill>
                <a:latin typeface="Arial"/>
                <a:cs typeface="Arial"/>
              </a:rPr>
              <a:t> </a:t>
            </a:r>
            <a:r>
              <a:rPr sz="1350" kern="0" dirty="0">
                <a:solidFill>
                  <a:srgbClr val="051F5D"/>
                </a:solidFill>
                <a:latin typeface="Arial"/>
                <a:cs typeface="Arial"/>
              </a:rPr>
              <a:t>as</a:t>
            </a:r>
            <a:r>
              <a:rPr sz="1350" kern="0" spc="-19" dirty="0">
                <a:solidFill>
                  <a:srgbClr val="051F5D"/>
                </a:solidFill>
                <a:latin typeface="Arial"/>
                <a:cs typeface="Arial"/>
              </a:rPr>
              <a:t> </a:t>
            </a:r>
            <a:r>
              <a:rPr sz="1350" kern="0" dirty="0">
                <a:solidFill>
                  <a:srgbClr val="051F5D"/>
                </a:solidFill>
                <a:latin typeface="Arial"/>
                <a:cs typeface="Arial"/>
              </a:rPr>
              <a:t>a</a:t>
            </a:r>
            <a:r>
              <a:rPr sz="1350" kern="0" spc="-26" dirty="0">
                <a:solidFill>
                  <a:srgbClr val="051F5D"/>
                </a:solidFill>
                <a:latin typeface="Arial"/>
                <a:cs typeface="Arial"/>
              </a:rPr>
              <a:t> </a:t>
            </a:r>
            <a:r>
              <a:rPr sz="1350" kern="0" dirty="0">
                <a:solidFill>
                  <a:srgbClr val="051F5D"/>
                </a:solidFill>
                <a:latin typeface="Arial"/>
                <a:cs typeface="Arial"/>
              </a:rPr>
              <a:t>People</a:t>
            </a:r>
            <a:r>
              <a:rPr sz="1350" kern="0" spc="-4" dirty="0">
                <a:solidFill>
                  <a:srgbClr val="051F5D"/>
                </a:solidFill>
                <a:latin typeface="Arial"/>
                <a:cs typeface="Arial"/>
              </a:rPr>
              <a:t> </a:t>
            </a:r>
            <a:r>
              <a:rPr sz="1350" kern="0" spc="-8" dirty="0">
                <a:solidFill>
                  <a:srgbClr val="051F5D"/>
                </a:solidFill>
                <a:latin typeface="Arial"/>
                <a:cs typeface="Arial"/>
              </a:rPr>
              <a:t>First </a:t>
            </a:r>
            <a:r>
              <a:rPr sz="1350" kern="0" dirty="0">
                <a:solidFill>
                  <a:srgbClr val="051F5D"/>
                </a:solidFill>
                <a:latin typeface="Arial"/>
                <a:cs typeface="Arial"/>
              </a:rPr>
              <a:t>team</a:t>
            </a:r>
            <a:r>
              <a:rPr sz="1350" kern="0" spc="-41" dirty="0">
                <a:solidFill>
                  <a:srgbClr val="051F5D"/>
                </a:solidFill>
                <a:latin typeface="Arial"/>
                <a:cs typeface="Arial"/>
              </a:rPr>
              <a:t> </a:t>
            </a:r>
            <a:r>
              <a:rPr sz="1350" kern="0" dirty="0">
                <a:solidFill>
                  <a:srgbClr val="051F5D"/>
                </a:solidFill>
                <a:latin typeface="Arial"/>
                <a:cs typeface="Arial"/>
              </a:rPr>
              <a:t>of</a:t>
            </a:r>
            <a:r>
              <a:rPr sz="1350" kern="0" spc="-26" dirty="0">
                <a:solidFill>
                  <a:srgbClr val="051F5D"/>
                </a:solidFill>
                <a:latin typeface="Arial"/>
                <a:cs typeface="Arial"/>
              </a:rPr>
              <a:t> </a:t>
            </a:r>
            <a:r>
              <a:rPr sz="1350" kern="0" dirty="0">
                <a:solidFill>
                  <a:srgbClr val="051F5D"/>
                </a:solidFill>
                <a:latin typeface="Arial"/>
                <a:cs typeface="Arial"/>
              </a:rPr>
              <a:t>empowered, innovative,</a:t>
            </a:r>
            <a:r>
              <a:rPr sz="1350" kern="0" spc="-15" dirty="0">
                <a:solidFill>
                  <a:srgbClr val="051F5D"/>
                </a:solidFill>
                <a:latin typeface="Arial"/>
                <a:cs typeface="Arial"/>
              </a:rPr>
              <a:t> </a:t>
            </a:r>
            <a:r>
              <a:rPr sz="1350" kern="0" dirty="0">
                <a:solidFill>
                  <a:srgbClr val="051F5D"/>
                </a:solidFill>
                <a:latin typeface="Arial"/>
                <a:cs typeface="Arial"/>
              </a:rPr>
              <a:t>ready</a:t>
            </a:r>
            <a:r>
              <a:rPr sz="1350" kern="0" spc="-34" dirty="0">
                <a:solidFill>
                  <a:srgbClr val="051F5D"/>
                </a:solidFill>
                <a:latin typeface="Arial"/>
                <a:cs typeface="Arial"/>
              </a:rPr>
              <a:t> </a:t>
            </a:r>
            <a:r>
              <a:rPr sz="1350" kern="0" spc="-19" dirty="0">
                <a:solidFill>
                  <a:srgbClr val="051F5D"/>
                </a:solidFill>
                <a:latin typeface="Arial"/>
                <a:cs typeface="Arial"/>
              </a:rPr>
              <a:t>and </a:t>
            </a:r>
            <a:r>
              <a:rPr sz="1350" kern="0" dirty="0">
                <a:solidFill>
                  <a:srgbClr val="051F5D"/>
                </a:solidFill>
                <a:latin typeface="Arial"/>
                <a:cs typeface="Arial"/>
              </a:rPr>
              <a:t>resilient</a:t>
            </a:r>
            <a:r>
              <a:rPr sz="1350" kern="0" spc="-38" dirty="0">
                <a:solidFill>
                  <a:srgbClr val="051F5D"/>
                </a:solidFill>
                <a:latin typeface="Arial"/>
                <a:cs typeface="Arial"/>
              </a:rPr>
              <a:t> </a:t>
            </a:r>
            <a:r>
              <a:rPr sz="1350" kern="0" spc="-8" dirty="0">
                <a:solidFill>
                  <a:srgbClr val="051F5D"/>
                </a:solidFill>
                <a:latin typeface="Arial"/>
                <a:cs typeface="Arial"/>
              </a:rPr>
              <a:t>professionals</a:t>
            </a:r>
            <a:endParaRPr sz="1350" kern="0">
              <a:solidFill>
                <a:sysClr val="windowText" lastClr="000000"/>
              </a:solidFill>
              <a:latin typeface="Arial"/>
              <a:cs typeface="Arial"/>
            </a:endParaRPr>
          </a:p>
          <a:p>
            <a:pPr marL="9525" marR="3810" indent="190500" defTabSz="685800">
              <a:spcBef>
                <a:spcPts val="450"/>
              </a:spcBef>
              <a:buFontTx/>
              <a:buAutoNum type="arabicPeriod"/>
              <a:tabLst>
                <a:tab pos="200025" algn="l"/>
              </a:tabLst>
            </a:pPr>
            <a:r>
              <a:rPr sz="1350" kern="0" dirty="0">
                <a:solidFill>
                  <a:srgbClr val="051F5D"/>
                </a:solidFill>
                <a:latin typeface="Arial"/>
                <a:cs typeface="Arial"/>
              </a:rPr>
              <a:t>Provide</a:t>
            </a:r>
            <a:r>
              <a:rPr sz="1350" kern="0" spc="-23" dirty="0">
                <a:solidFill>
                  <a:srgbClr val="051F5D"/>
                </a:solidFill>
                <a:latin typeface="Arial"/>
                <a:cs typeface="Arial"/>
              </a:rPr>
              <a:t> </a:t>
            </a:r>
            <a:r>
              <a:rPr sz="1350" kern="0" dirty="0">
                <a:solidFill>
                  <a:srgbClr val="051F5D"/>
                </a:solidFill>
                <a:latin typeface="Arial"/>
                <a:cs typeface="Arial"/>
              </a:rPr>
              <a:t>trained</a:t>
            </a:r>
            <a:r>
              <a:rPr sz="1350" kern="0" spc="-15" dirty="0">
                <a:solidFill>
                  <a:srgbClr val="051F5D"/>
                </a:solidFill>
                <a:latin typeface="Arial"/>
                <a:cs typeface="Arial"/>
              </a:rPr>
              <a:t> </a:t>
            </a:r>
            <a:r>
              <a:rPr sz="1350" kern="0" dirty="0">
                <a:solidFill>
                  <a:srgbClr val="051F5D"/>
                </a:solidFill>
                <a:latin typeface="Arial"/>
                <a:cs typeface="Arial"/>
              </a:rPr>
              <a:t>and</a:t>
            </a:r>
            <a:r>
              <a:rPr sz="1350" kern="0" spc="-15" dirty="0">
                <a:solidFill>
                  <a:srgbClr val="051F5D"/>
                </a:solidFill>
                <a:latin typeface="Arial"/>
                <a:cs typeface="Arial"/>
              </a:rPr>
              <a:t> </a:t>
            </a:r>
            <a:r>
              <a:rPr sz="1350" kern="0" dirty="0">
                <a:solidFill>
                  <a:srgbClr val="051F5D"/>
                </a:solidFill>
                <a:latin typeface="Arial"/>
                <a:cs typeface="Arial"/>
              </a:rPr>
              <a:t>ready</a:t>
            </a:r>
            <a:r>
              <a:rPr sz="1350" kern="0" spc="-11" dirty="0">
                <a:solidFill>
                  <a:srgbClr val="051F5D"/>
                </a:solidFill>
                <a:latin typeface="Arial"/>
                <a:cs typeface="Arial"/>
              </a:rPr>
              <a:t> </a:t>
            </a:r>
            <a:r>
              <a:rPr sz="1350" kern="0" dirty="0">
                <a:solidFill>
                  <a:srgbClr val="051F5D"/>
                </a:solidFill>
                <a:latin typeface="Arial"/>
                <a:cs typeface="Arial"/>
              </a:rPr>
              <a:t>forces</a:t>
            </a:r>
            <a:r>
              <a:rPr sz="1350" kern="0" spc="-19" dirty="0">
                <a:solidFill>
                  <a:srgbClr val="051F5D"/>
                </a:solidFill>
                <a:latin typeface="Arial"/>
                <a:cs typeface="Arial"/>
              </a:rPr>
              <a:t> </a:t>
            </a:r>
            <a:r>
              <a:rPr sz="1350" kern="0" dirty="0">
                <a:solidFill>
                  <a:srgbClr val="051F5D"/>
                </a:solidFill>
                <a:latin typeface="Arial"/>
                <a:cs typeface="Arial"/>
              </a:rPr>
              <a:t>for</a:t>
            </a:r>
            <a:r>
              <a:rPr sz="1350" kern="0" spc="-15" dirty="0">
                <a:solidFill>
                  <a:srgbClr val="051F5D"/>
                </a:solidFill>
                <a:latin typeface="Arial"/>
                <a:cs typeface="Arial"/>
              </a:rPr>
              <a:t> </a:t>
            </a:r>
            <a:r>
              <a:rPr sz="1350" kern="0" spc="-8" dirty="0">
                <a:solidFill>
                  <a:srgbClr val="051F5D"/>
                </a:solidFill>
                <a:latin typeface="Arial"/>
                <a:cs typeface="Arial"/>
              </a:rPr>
              <a:t>space, </a:t>
            </a:r>
            <a:r>
              <a:rPr sz="1350" kern="0" dirty="0">
                <a:solidFill>
                  <a:srgbClr val="051F5D"/>
                </a:solidFill>
                <a:latin typeface="Arial"/>
                <a:cs typeface="Arial"/>
              </a:rPr>
              <a:t>missile</a:t>
            </a:r>
            <a:r>
              <a:rPr sz="1350" kern="0" spc="-26" dirty="0">
                <a:solidFill>
                  <a:srgbClr val="051F5D"/>
                </a:solidFill>
                <a:latin typeface="Arial"/>
                <a:cs typeface="Arial"/>
              </a:rPr>
              <a:t> </a:t>
            </a:r>
            <a:r>
              <a:rPr sz="1350" kern="0" dirty="0">
                <a:solidFill>
                  <a:srgbClr val="051F5D"/>
                </a:solidFill>
                <a:latin typeface="Arial"/>
                <a:cs typeface="Arial"/>
              </a:rPr>
              <a:t>defense,</a:t>
            </a:r>
            <a:r>
              <a:rPr sz="1350" kern="0" spc="-23" dirty="0">
                <a:solidFill>
                  <a:srgbClr val="051F5D"/>
                </a:solidFill>
                <a:latin typeface="Arial"/>
                <a:cs typeface="Arial"/>
              </a:rPr>
              <a:t> </a:t>
            </a:r>
            <a:r>
              <a:rPr sz="1350" kern="0" dirty="0">
                <a:solidFill>
                  <a:srgbClr val="051F5D"/>
                </a:solidFill>
                <a:latin typeface="Arial"/>
                <a:cs typeface="Arial"/>
              </a:rPr>
              <a:t>and</a:t>
            </a:r>
            <a:r>
              <a:rPr sz="1350" kern="0" spc="-30" dirty="0">
                <a:solidFill>
                  <a:srgbClr val="051F5D"/>
                </a:solidFill>
                <a:latin typeface="Arial"/>
                <a:cs typeface="Arial"/>
              </a:rPr>
              <a:t> </a:t>
            </a:r>
            <a:r>
              <a:rPr sz="1350" kern="0" dirty="0">
                <a:solidFill>
                  <a:srgbClr val="051F5D"/>
                </a:solidFill>
                <a:latin typeface="Arial"/>
                <a:cs typeface="Arial"/>
              </a:rPr>
              <a:t>high</a:t>
            </a:r>
            <a:r>
              <a:rPr sz="1350" kern="0" spc="-26" dirty="0">
                <a:solidFill>
                  <a:srgbClr val="051F5D"/>
                </a:solidFill>
                <a:latin typeface="Arial"/>
                <a:cs typeface="Arial"/>
              </a:rPr>
              <a:t> </a:t>
            </a:r>
            <a:r>
              <a:rPr sz="1350" kern="0" dirty="0">
                <a:solidFill>
                  <a:srgbClr val="051F5D"/>
                </a:solidFill>
                <a:latin typeface="Arial"/>
                <a:cs typeface="Arial"/>
              </a:rPr>
              <a:t>altitude</a:t>
            </a:r>
            <a:r>
              <a:rPr sz="1350" kern="0" spc="-26" dirty="0">
                <a:solidFill>
                  <a:srgbClr val="051F5D"/>
                </a:solidFill>
                <a:latin typeface="Arial"/>
                <a:cs typeface="Arial"/>
              </a:rPr>
              <a:t> </a:t>
            </a:r>
            <a:r>
              <a:rPr sz="1350" kern="0" spc="-8" dirty="0">
                <a:solidFill>
                  <a:srgbClr val="051F5D"/>
                </a:solidFill>
                <a:latin typeface="Arial"/>
                <a:cs typeface="Arial"/>
              </a:rPr>
              <a:t>missions</a:t>
            </a:r>
            <a:endParaRPr sz="1350" kern="0">
              <a:solidFill>
                <a:sysClr val="windowText" lastClr="000000"/>
              </a:solidFill>
              <a:latin typeface="Arial"/>
              <a:cs typeface="Arial"/>
            </a:endParaRPr>
          </a:p>
          <a:p>
            <a:pPr marL="9525" marR="174784" indent="190500" defTabSz="685800">
              <a:spcBef>
                <a:spcPts val="450"/>
              </a:spcBef>
              <a:buFontTx/>
              <a:buAutoNum type="arabicPeriod"/>
              <a:tabLst>
                <a:tab pos="200025" algn="l"/>
              </a:tabLst>
            </a:pPr>
            <a:r>
              <a:rPr sz="1350" kern="0" dirty="0">
                <a:solidFill>
                  <a:srgbClr val="051F5D"/>
                </a:solidFill>
                <a:latin typeface="Arial"/>
                <a:cs typeface="Arial"/>
              </a:rPr>
              <a:t>Conduct</a:t>
            </a:r>
            <a:r>
              <a:rPr sz="1350" kern="0" spc="-30" dirty="0">
                <a:solidFill>
                  <a:srgbClr val="051F5D"/>
                </a:solidFill>
                <a:latin typeface="Arial"/>
                <a:cs typeface="Arial"/>
              </a:rPr>
              <a:t> </a:t>
            </a:r>
            <a:r>
              <a:rPr sz="1350" kern="0" dirty="0">
                <a:solidFill>
                  <a:srgbClr val="051F5D"/>
                </a:solidFill>
                <a:latin typeface="Arial"/>
                <a:cs typeface="Arial"/>
              </a:rPr>
              <a:t>integrated</a:t>
            </a:r>
            <a:r>
              <a:rPr sz="1350" kern="0" spc="-30" dirty="0">
                <a:solidFill>
                  <a:srgbClr val="051F5D"/>
                </a:solidFill>
                <a:latin typeface="Arial"/>
                <a:cs typeface="Arial"/>
              </a:rPr>
              <a:t> </a:t>
            </a:r>
            <a:r>
              <a:rPr sz="1350" kern="0" dirty="0">
                <a:solidFill>
                  <a:srgbClr val="051F5D"/>
                </a:solidFill>
                <a:latin typeface="Arial"/>
                <a:cs typeface="Arial"/>
              </a:rPr>
              <a:t>planning</a:t>
            </a:r>
            <a:r>
              <a:rPr sz="1350" kern="0" spc="-23" dirty="0">
                <a:solidFill>
                  <a:srgbClr val="051F5D"/>
                </a:solidFill>
                <a:latin typeface="Arial"/>
                <a:cs typeface="Arial"/>
              </a:rPr>
              <a:t> </a:t>
            </a:r>
            <a:r>
              <a:rPr sz="1350" kern="0" spc="-19" dirty="0">
                <a:solidFill>
                  <a:srgbClr val="051F5D"/>
                </a:solidFill>
                <a:latin typeface="Arial"/>
                <a:cs typeface="Arial"/>
              </a:rPr>
              <a:t>and </a:t>
            </a:r>
            <a:r>
              <a:rPr sz="1350" kern="0" dirty="0">
                <a:solidFill>
                  <a:srgbClr val="051F5D"/>
                </a:solidFill>
                <a:latin typeface="Arial"/>
                <a:cs typeface="Arial"/>
              </a:rPr>
              <a:t>synchronized operations</a:t>
            </a:r>
            <a:r>
              <a:rPr sz="1350" kern="0" spc="-11" dirty="0">
                <a:solidFill>
                  <a:srgbClr val="051F5D"/>
                </a:solidFill>
                <a:latin typeface="Arial"/>
                <a:cs typeface="Arial"/>
              </a:rPr>
              <a:t> </a:t>
            </a:r>
            <a:r>
              <a:rPr sz="1350" kern="0" dirty="0">
                <a:solidFill>
                  <a:srgbClr val="051F5D"/>
                </a:solidFill>
                <a:latin typeface="Arial"/>
                <a:cs typeface="Arial"/>
              </a:rPr>
              <a:t>in</a:t>
            </a:r>
            <a:r>
              <a:rPr sz="1350" kern="0" spc="-38" dirty="0">
                <a:solidFill>
                  <a:srgbClr val="051F5D"/>
                </a:solidFill>
                <a:latin typeface="Arial"/>
                <a:cs typeface="Arial"/>
              </a:rPr>
              <a:t> </a:t>
            </a:r>
            <a:r>
              <a:rPr sz="1350" kern="0" dirty="0">
                <a:solidFill>
                  <a:srgbClr val="051F5D"/>
                </a:solidFill>
                <a:latin typeface="Arial"/>
                <a:cs typeface="Arial"/>
              </a:rPr>
              <a:t>the</a:t>
            </a:r>
            <a:r>
              <a:rPr sz="1350" kern="0" spc="-34" dirty="0">
                <a:solidFill>
                  <a:srgbClr val="051F5D"/>
                </a:solidFill>
                <a:latin typeface="Arial"/>
                <a:cs typeface="Arial"/>
              </a:rPr>
              <a:t> </a:t>
            </a:r>
            <a:r>
              <a:rPr sz="1350" kern="0" dirty="0">
                <a:solidFill>
                  <a:srgbClr val="051F5D"/>
                </a:solidFill>
                <a:latin typeface="Arial"/>
                <a:cs typeface="Arial"/>
              </a:rPr>
              <a:t>execution</a:t>
            </a:r>
            <a:r>
              <a:rPr sz="1350" kern="0" spc="-19" dirty="0">
                <a:solidFill>
                  <a:srgbClr val="051F5D"/>
                </a:solidFill>
                <a:latin typeface="Arial"/>
                <a:cs typeface="Arial"/>
              </a:rPr>
              <a:t> of </a:t>
            </a:r>
            <a:r>
              <a:rPr sz="1350" kern="0" dirty="0">
                <a:solidFill>
                  <a:srgbClr val="051F5D"/>
                </a:solidFill>
                <a:latin typeface="Arial"/>
                <a:cs typeface="Arial"/>
              </a:rPr>
              <a:t>our</a:t>
            </a:r>
            <a:r>
              <a:rPr sz="1350" kern="0" spc="-34" dirty="0">
                <a:solidFill>
                  <a:srgbClr val="051F5D"/>
                </a:solidFill>
                <a:latin typeface="Arial"/>
                <a:cs typeface="Arial"/>
              </a:rPr>
              <a:t> </a:t>
            </a:r>
            <a:r>
              <a:rPr sz="1350" kern="0" dirty="0">
                <a:solidFill>
                  <a:srgbClr val="051F5D"/>
                </a:solidFill>
                <a:latin typeface="Arial"/>
                <a:cs typeface="Arial"/>
              </a:rPr>
              <a:t>space</a:t>
            </a:r>
            <a:r>
              <a:rPr sz="1350" kern="0" spc="-19" dirty="0">
                <a:solidFill>
                  <a:srgbClr val="051F5D"/>
                </a:solidFill>
                <a:latin typeface="Arial"/>
                <a:cs typeface="Arial"/>
              </a:rPr>
              <a:t> </a:t>
            </a:r>
            <a:r>
              <a:rPr sz="1350" kern="0" dirty="0">
                <a:solidFill>
                  <a:srgbClr val="051F5D"/>
                </a:solidFill>
                <a:latin typeface="Arial"/>
                <a:cs typeface="Arial"/>
              </a:rPr>
              <a:t>and</a:t>
            </a:r>
            <a:r>
              <a:rPr sz="1350" kern="0" spc="-19" dirty="0">
                <a:solidFill>
                  <a:srgbClr val="051F5D"/>
                </a:solidFill>
                <a:latin typeface="Arial"/>
                <a:cs typeface="Arial"/>
              </a:rPr>
              <a:t> </a:t>
            </a:r>
            <a:r>
              <a:rPr sz="1350" kern="0" dirty="0">
                <a:solidFill>
                  <a:srgbClr val="051F5D"/>
                </a:solidFill>
                <a:latin typeface="Arial"/>
                <a:cs typeface="Arial"/>
              </a:rPr>
              <a:t>missile</a:t>
            </a:r>
            <a:r>
              <a:rPr sz="1350" kern="0" spc="-23" dirty="0">
                <a:solidFill>
                  <a:srgbClr val="051F5D"/>
                </a:solidFill>
                <a:latin typeface="Arial"/>
                <a:cs typeface="Arial"/>
              </a:rPr>
              <a:t> </a:t>
            </a:r>
            <a:r>
              <a:rPr sz="1350" kern="0" dirty="0">
                <a:solidFill>
                  <a:srgbClr val="051F5D"/>
                </a:solidFill>
                <a:latin typeface="Arial"/>
                <a:cs typeface="Arial"/>
              </a:rPr>
              <a:t>defense</a:t>
            </a:r>
            <a:r>
              <a:rPr sz="1350" kern="0" spc="-19" dirty="0">
                <a:solidFill>
                  <a:srgbClr val="051F5D"/>
                </a:solidFill>
                <a:latin typeface="Arial"/>
                <a:cs typeface="Arial"/>
              </a:rPr>
              <a:t> </a:t>
            </a:r>
            <a:r>
              <a:rPr sz="1350" kern="0" spc="-8" dirty="0">
                <a:solidFill>
                  <a:srgbClr val="051F5D"/>
                </a:solidFill>
                <a:latin typeface="Arial"/>
                <a:cs typeface="Arial"/>
              </a:rPr>
              <a:t>missions</a:t>
            </a:r>
            <a:endParaRPr sz="1350" kern="0">
              <a:solidFill>
                <a:sysClr val="windowText" lastClr="000000"/>
              </a:solidFill>
              <a:latin typeface="Arial"/>
              <a:cs typeface="Arial"/>
            </a:endParaRPr>
          </a:p>
          <a:p>
            <a:pPr marL="200025" indent="-190500" defTabSz="685800">
              <a:spcBef>
                <a:spcPts val="454"/>
              </a:spcBef>
              <a:buFontTx/>
              <a:buAutoNum type="arabicPeriod"/>
              <a:tabLst>
                <a:tab pos="200025" algn="l"/>
              </a:tabLst>
            </a:pPr>
            <a:r>
              <a:rPr sz="1350" kern="0" dirty="0">
                <a:solidFill>
                  <a:srgbClr val="051F5D"/>
                </a:solidFill>
                <a:latin typeface="Arial"/>
                <a:cs typeface="Arial"/>
              </a:rPr>
              <a:t>Prepare</a:t>
            </a:r>
            <a:r>
              <a:rPr sz="1350" kern="0" spc="-15" dirty="0">
                <a:solidFill>
                  <a:srgbClr val="051F5D"/>
                </a:solidFill>
                <a:latin typeface="Arial"/>
                <a:cs typeface="Arial"/>
              </a:rPr>
              <a:t> </a:t>
            </a:r>
            <a:r>
              <a:rPr sz="1350" kern="0" dirty="0">
                <a:solidFill>
                  <a:srgbClr val="051F5D"/>
                </a:solidFill>
                <a:latin typeface="Arial"/>
                <a:cs typeface="Arial"/>
              </a:rPr>
              <a:t>for</a:t>
            </a:r>
            <a:r>
              <a:rPr sz="1350" kern="0" spc="-23" dirty="0">
                <a:solidFill>
                  <a:srgbClr val="051F5D"/>
                </a:solidFill>
                <a:latin typeface="Arial"/>
                <a:cs typeface="Arial"/>
              </a:rPr>
              <a:t> </a:t>
            </a:r>
            <a:r>
              <a:rPr sz="1350" kern="0" dirty="0">
                <a:solidFill>
                  <a:srgbClr val="051F5D"/>
                </a:solidFill>
                <a:latin typeface="Arial"/>
                <a:cs typeface="Arial"/>
              </a:rPr>
              <a:t>future</a:t>
            </a:r>
            <a:r>
              <a:rPr sz="1350" kern="0" spc="-19" dirty="0">
                <a:solidFill>
                  <a:srgbClr val="051F5D"/>
                </a:solidFill>
                <a:latin typeface="Arial"/>
                <a:cs typeface="Arial"/>
              </a:rPr>
              <a:t> </a:t>
            </a:r>
            <a:r>
              <a:rPr sz="1350" kern="0" spc="-8" dirty="0">
                <a:solidFill>
                  <a:srgbClr val="051F5D"/>
                </a:solidFill>
                <a:latin typeface="Arial"/>
                <a:cs typeface="Arial"/>
              </a:rPr>
              <a:t>conflict</a:t>
            </a:r>
            <a:endParaRPr sz="1350" kern="0">
              <a:solidFill>
                <a:sysClr val="windowText" lastClr="000000"/>
              </a:solidFill>
              <a:latin typeface="Arial"/>
              <a:cs typeface="Arial"/>
            </a:endParaRPr>
          </a:p>
        </p:txBody>
      </p:sp>
      <p:sp>
        <p:nvSpPr>
          <p:cNvPr id="50" name="object 50"/>
          <p:cNvSpPr txBox="1"/>
          <p:nvPr/>
        </p:nvSpPr>
        <p:spPr>
          <a:xfrm>
            <a:off x="2470309" y="4450233"/>
            <a:ext cx="390525" cy="286617"/>
          </a:xfrm>
          <a:prstGeom prst="rect">
            <a:avLst/>
          </a:prstGeom>
        </p:spPr>
        <p:txBody>
          <a:bodyPr vert="horz" wrap="square" lIns="0" tIns="9525" rIns="0" bIns="0" rtlCol="0">
            <a:spAutoFit/>
          </a:bodyPr>
          <a:lstStyle/>
          <a:p>
            <a:pPr algn="ctr" defTabSz="685800">
              <a:spcBef>
                <a:spcPts val="75"/>
              </a:spcBef>
            </a:pPr>
            <a:r>
              <a:rPr sz="600" i="1" kern="0" spc="-19" dirty="0">
                <a:solidFill>
                  <a:sysClr val="windowText" lastClr="000000"/>
                </a:solidFill>
                <a:latin typeface="Arial"/>
                <a:cs typeface="Arial"/>
              </a:rPr>
              <a:t>SMD</a:t>
            </a:r>
            <a:endParaRPr sz="600" kern="0">
              <a:solidFill>
                <a:sysClr val="windowText" lastClr="000000"/>
              </a:solidFill>
              <a:latin typeface="Arial"/>
              <a:cs typeface="Arial"/>
            </a:endParaRPr>
          </a:p>
          <a:p>
            <a:pPr marL="9049" marR="3810" indent="-1905" algn="ctr" defTabSz="685800">
              <a:spcBef>
                <a:spcPts val="4"/>
              </a:spcBef>
            </a:pPr>
            <a:r>
              <a:rPr sz="600" i="1" kern="0" dirty="0">
                <a:solidFill>
                  <a:sysClr val="windowText" lastClr="000000"/>
                </a:solidFill>
                <a:latin typeface="Arial"/>
                <a:cs typeface="Arial"/>
              </a:rPr>
              <a:t>Center</a:t>
            </a:r>
            <a:r>
              <a:rPr sz="600" i="1" kern="0" spc="-19" dirty="0">
                <a:solidFill>
                  <a:sysClr val="windowText" lastClr="000000"/>
                </a:solidFill>
                <a:latin typeface="Arial"/>
                <a:cs typeface="Arial"/>
              </a:rPr>
              <a:t> of</a:t>
            </a:r>
            <a:r>
              <a:rPr sz="600" i="1" kern="0" spc="-8" dirty="0">
                <a:solidFill>
                  <a:sysClr val="windowText" lastClr="000000"/>
                </a:solidFill>
                <a:latin typeface="Arial"/>
                <a:cs typeface="Arial"/>
              </a:rPr>
              <a:t> Excellence</a:t>
            </a:r>
            <a:endParaRPr sz="600" kern="0">
              <a:solidFill>
                <a:sysClr val="windowText" lastClr="000000"/>
              </a:solidFill>
              <a:latin typeface="Arial"/>
              <a:cs typeface="Arial"/>
            </a:endParaRPr>
          </a:p>
        </p:txBody>
      </p:sp>
      <p:grpSp>
        <p:nvGrpSpPr>
          <p:cNvPr id="51" name="object 51"/>
          <p:cNvGrpSpPr/>
          <p:nvPr/>
        </p:nvGrpSpPr>
        <p:grpSpPr>
          <a:xfrm>
            <a:off x="1083564" y="752932"/>
            <a:ext cx="2643188" cy="1050131"/>
            <a:chOff x="1444752" y="1003909"/>
            <a:chExt cx="3524250" cy="1400175"/>
          </a:xfrm>
        </p:grpSpPr>
        <p:sp>
          <p:nvSpPr>
            <p:cNvPr id="52" name="object 52"/>
            <p:cNvSpPr/>
            <p:nvPr/>
          </p:nvSpPr>
          <p:spPr>
            <a:xfrm>
              <a:off x="1817370" y="2152650"/>
              <a:ext cx="2764790" cy="232410"/>
            </a:xfrm>
            <a:custGeom>
              <a:avLst/>
              <a:gdLst/>
              <a:ahLst/>
              <a:cxnLst/>
              <a:rect l="l" t="t" r="r" b="b"/>
              <a:pathLst>
                <a:path w="2764790" h="232410">
                  <a:moveTo>
                    <a:pt x="0" y="6096"/>
                  </a:moveTo>
                  <a:lnTo>
                    <a:pt x="2764790" y="10540"/>
                  </a:lnTo>
                </a:path>
                <a:path w="2764790" h="232410">
                  <a:moveTo>
                    <a:pt x="1399032" y="0"/>
                  </a:moveTo>
                  <a:lnTo>
                    <a:pt x="1399032" y="231901"/>
                  </a:lnTo>
                </a:path>
              </a:pathLst>
            </a:custGeom>
            <a:ln w="38100">
              <a:solidFill>
                <a:srgbClr val="000000"/>
              </a:solidFill>
            </a:ln>
          </p:spPr>
          <p:txBody>
            <a:bodyPr wrap="square" lIns="0" tIns="0" rIns="0" bIns="0" rtlCol="0"/>
            <a:lstStyle/>
            <a:p>
              <a:pPr defTabSz="685800"/>
              <a:endParaRPr sz="1350" kern="0">
                <a:solidFill>
                  <a:sysClr val="windowText" lastClr="000000"/>
                </a:solidFill>
              </a:endParaRPr>
            </a:p>
          </p:txBody>
        </p:sp>
        <p:pic>
          <p:nvPicPr>
            <p:cNvPr id="53" name="object 53"/>
            <p:cNvPicPr/>
            <p:nvPr/>
          </p:nvPicPr>
          <p:blipFill>
            <a:blip r:embed="rId14" cstate="print"/>
            <a:stretch>
              <a:fillRect/>
            </a:stretch>
          </p:blipFill>
          <p:spPr>
            <a:xfrm>
              <a:off x="3256787" y="1010608"/>
              <a:ext cx="1696937" cy="823602"/>
            </a:xfrm>
            <a:prstGeom prst="rect">
              <a:avLst/>
            </a:prstGeom>
          </p:spPr>
        </p:pic>
        <p:pic>
          <p:nvPicPr>
            <p:cNvPr id="54" name="object 54"/>
            <p:cNvPicPr/>
            <p:nvPr/>
          </p:nvPicPr>
          <p:blipFill>
            <a:blip r:embed="rId15" cstate="print"/>
            <a:stretch>
              <a:fillRect/>
            </a:stretch>
          </p:blipFill>
          <p:spPr>
            <a:xfrm>
              <a:off x="2364430" y="1003909"/>
              <a:ext cx="822946" cy="822948"/>
            </a:xfrm>
            <a:prstGeom prst="rect">
              <a:avLst/>
            </a:prstGeom>
          </p:spPr>
        </p:pic>
        <p:pic>
          <p:nvPicPr>
            <p:cNvPr id="55" name="object 55"/>
            <p:cNvPicPr/>
            <p:nvPr/>
          </p:nvPicPr>
          <p:blipFill>
            <a:blip r:embed="rId16" cstate="print"/>
            <a:stretch>
              <a:fillRect/>
            </a:stretch>
          </p:blipFill>
          <p:spPr>
            <a:xfrm>
              <a:off x="2534133" y="1378727"/>
              <a:ext cx="235596" cy="241365"/>
            </a:xfrm>
            <a:prstGeom prst="rect">
              <a:avLst/>
            </a:prstGeom>
          </p:spPr>
        </p:pic>
        <p:pic>
          <p:nvPicPr>
            <p:cNvPr id="56" name="object 56"/>
            <p:cNvPicPr/>
            <p:nvPr/>
          </p:nvPicPr>
          <p:blipFill>
            <a:blip r:embed="rId17" cstate="print"/>
            <a:stretch>
              <a:fillRect/>
            </a:stretch>
          </p:blipFill>
          <p:spPr>
            <a:xfrm>
              <a:off x="2910173" y="1480455"/>
              <a:ext cx="22658" cy="26370"/>
            </a:xfrm>
            <a:prstGeom prst="rect">
              <a:avLst/>
            </a:prstGeom>
          </p:spPr>
        </p:pic>
        <p:pic>
          <p:nvPicPr>
            <p:cNvPr id="57" name="object 57"/>
            <p:cNvPicPr/>
            <p:nvPr/>
          </p:nvPicPr>
          <p:blipFill>
            <a:blip r:embed="rId18" cstate="print"/>
            <a:stretch>
              <a:fillRect/>
            </a:stretch>
          </p:blipFill>
          <p:spPr>
            <a:xfrm>
              <a:off x="2846339" y="1609792"/>
              <a:ext cx="37477" cy="36657"/>
            </a:xfrm>
            <a:prstGeom prst="rect">
              <a:avLst/>
            </a:prstGeom>
          </p:spPr>
        </p:pic>
        <p:pic>
          <p:nvPicPr>
            <p:cNvPr id="58" name="object 58"/>
            <p:cNvPicPr/>
            <p:nvPr/>
          </p:nvPicPr>
          <p:blipFill>
            <a:blip r:embed="rId19" cstate="print"/>
            <a:stretch>
              <a:fillRect/>
            </a:stretch>
          </p:blipFill>
          <p:spPr>
            <a:xfrm>
              <a:off x="2533716" y="1173126"/>
              <a:ext cx="485609" cy="368300"/>
            </a:xfrm>
            <a:prstGeom prst="rect">
              <a:avLst/>
            </a:prstGeom>
          </p:spPr>
        </p:pic>
        <p:pic>
          <p:nvPicPr>
            <p:cNvPr id="59" name="object 59"/>
            <p:cNvPicPr/>
            <p:nvPr/>
          </p:nvPicPr>
          <p:blipFill>
            <a:blip r:embed="rId20" cstate="print"/>
            <a:stretch>
              <a:fillRect/>
            </a:stretch>
          </p:blipFill>
          <p:spPr>
            <a:xfrm>
              <a:off x="1444752" y="1007393"/>
              <a:ext cx="821983" cy="821903"/>
            </a:xfrm>
            <a:prstGeom prst="rect">
              <a:avLst/>
            </a:prstGeom>
          </p:spPr>
        </p:pic>
        <p:sp>
          <p:nvSpPr>
            <p:cNvPr id="60" name="object 60"/>
            <p:cNvSpPr/>
            <p:nvPr/>
          </p:nvSpPr>
          <p:spPr>
            <a:xfrm>
              <a:off x="4131563" y="1880616"/>
              <a:ext cx="832485" cy="226060"/>
            </a:xfrm>
            <a:custGeom>
              <a:avLst/>
              <a:gdLst/>
              <a:ahLst/>
              <a:cxnLst/>
              <a:rect l="l" t="t" r="r" b="b"/>
              <a:pathLst>
                <a:path w="832485" h="226060">
                  <a:moveTo>
                    <a:pt x="0" y="225551"/>
                  </a:moveTo>
                  <a:lnTo>
                    <a:pt x="832103" y="225551"/>
                  </a:lnTo>
                  <a:lnTo>
                    <a:pt x="832103" y="0"/>
                  </a:lnTo>
                  <a:lnTo>
                    <a:pt x="0" y="0"/>
                  </a:lnTo>
                  <a:lnTo>
                    <a:pt x="0" y="225551"/>
                  </a:lnTo>
                  <a:close/>
                </a:path>
              </a:pathLst>
            </a:custGeom>
            <a:ln w="9144">
              <a:solidFill>
                <a:srgbClr val="6F2F9F"/>
              </a:solidFill>
            </a:ln>
          </p:spPr>
          <p:txBody>
            <a:bodyPr wrap="square" lIns="0" tIns="0" rIns="0" bIns="0" rtlCol="0"/>
            <a:lstStyle/>
            <a:p>
              <a:pPr defTabSz="685800"/>
              <a:endParaRPr sz="1350" kern="0">
                <a:solidFill>
                  <a:sysClr val="windowText" lastClr="000000"/>
                </a:solidFill>
              </a:endParaRPr>
            </a:p>
          </p:txBody>
        </p:sp>
      </p:grpSp>
      <p:sp>
        <p:nvSpPr>
          <p:cNvPr id="61" name="object 61"/>
          <p:cNvSpPr txBox="1"/>
          <p:nvPr/>
        </p:nvSpPr>
        <p:spPr>
          <a:xfrm>
            <a:off x="3109913" y="1418559"/>
            <a:ext cx="593884" cy="137056"/>
          </a:xfrm>
          <a:prstGeom prst="rect">
            <a:avLst/>
          </a:prstGeom>
        </p:spPr>
        <p:txBody>
          <a:bodyPr vert="horz" wrap="square" lIns="0" tIns="10001" rIns="0" bIns="0" rtlCol="0">
            <a:spAutoFit/>
          </a:bodyPr>
          <a:lstStyle/>
          <a:p>
            <a:pPr marL="9525" defTabSz="685800">
              <a:spcBef>
                <a:spcPts val="79"/>
              </a:spcBef>
            </a:pPr>
            <a:r>
              <a:rPr sz="825" b="1" kern="0" spc="-19" dirty="0">
                <a:solidFill>
                  <a:srgbClr val="6F2F9F"/>
                </a:solidFill>
                <a:latin typeface="Arial"/>
                <a:cs typeface="Arial"/>
              </a:rPr>
              <a:t>ASCC-GMD</a:t>
            </a:r>
            <a:endParaRPr sz="825" kern="0">
              <a:solidFill>
                <a:sysClr val="windowText" lastClr="000000"/>
              </a:solidFill>
              <a:latin typeface="Arial"/>
              <a:cs typeface="Arial"/>
            </a:endParaRPr>
          </a:p>
        </p:txBody>
      </p:sp>
      <p:sp>
        <p:nvSpPr>
          <p:cNvPr id="62" name="object 62"/>
          <p:cNvSpPr txBox="1"/>
          <p:nvPr/>
        </p:nvSpPr>
        <p:spPr>
          <a:xfrm>
            <a:off x="3001327" y="3497199"/>
            <a:ext cx="974408" cy="217367"/>
          </a:xfrm>
          <a:prstGeom prst="rect">
            <a:avLst/>
          </a:prstGeom>
        </p:spPr>
        <p:txBody>
          <a:bodyPr vert="horz" wrap="square" lIns="0" tIns="9525" rIns="0" bIns="0" rtlCol="0">
            <a:spAutoFit/>
          </a:bodyPr>
          <a:lstStyle/>
          <a:p>
            <a:pPr marL="9525" defTabSz="685800">
              <a:spcBef>
                <a:spcPts val="75"/>
              </a:spcBef>
            </a:pPr>
            <a:r>
              <a:rPr sz="675" b="1" kern="0" dirty="0">
                <a:solidFill>
                  <a:srgbClr val="6F2F9F"/>
                </a:solidFill>
                <a:latin typeface="Arial"/>
                <a:cs typeface="Arial"/>
              </a:rPr>
              <a:t>USSTRATCOM</a:t>
            </a:r>
            <a:r>
              <a:rPr sz="675" b="1" kern="0" spc="-49" dirty="0">
                <a:solidFill>
                  <a:srgbClr val="6F2F9F"/>
                </a:solidFill>
                <a:latin typeface="Arial"/>
                <a:cs typeface="Arial"/>
              </a:rPr>
              <a:t> </a:t>
            </a:r>
            <a:r>
              <a:rPr sz="675" b="1" kern="0" spc="-38" dirty="0">
                <a:solidFill>
                  <a:srgbClr val="6F2F9F"/>
                </a:solidFill>
                <a:latin typeface="Arial"/>
                <a:cs typeface="Arial"/>
              </a:rPr>
              <a:t>→</a:t>
            </a:r>
            <a:endParaRPr sz="675" kern="0">
              <a:solidFill>
                <a:sysClr val="windowText" lastClr="000000"/>
              </a:solidFill>
              <a:latin typeface="Arial"/>
              <a:cs typeface="Arial"/>
            </a:endParaRPr>
          </a:p>
          <a:p>
            <a:pPr marL="352425" defTabSz="685800"/>
            <a:r>
              <a:rPr sz="675" b="1" kern="0" spc="-8" dirty="0">
                <a:solidFill>
                  <a:srgbClr val="6F2F9F"/>
                </a:solidFill>
                <a:latin typeface="Arial"/>
                <a:cs typeface="Arial"/>
              </a:rPr>
              <a:t>USSPACECOM</a:t>
            </a:r>
            <a:endParaRPr sz="675" kern="0">
              <a:solidFill>
                <a:sysClr val="windowText" lastClr="000000"/>
              </a:solidFill>
              <a:latin typeface="Arial"/>
              <a:cs typeface="Arial"/>
            </a:endParaRPr>
          </a:p>
        </p:txBody>
      </p:sp>
      <p:sp>
        <p:nvSpPr>
          <p:cNvPr id="63" name="object 63"/>
          <p:cNvSpPr/>
          <p:nvPr/>
        </p:nvSpPr>
        <p:spPr>
          <a:xfrm>
            <a:off x="1900808" y="1410462"/>
            <a:ext cx="342900" cy="169545"/>
          </a:xfrm>
          <a:custGeom>
            <a:avLst/>
            <a:gdLst/>
            <a:ahLst/>
            <a:cxnLst/>
            <a:rect l="l" t="t" r="r" b="b"/>
            <a:pathLst>
              <a:path w="457200" h="226060">
                <a:moveTo>
                  <a:pt x="0" y="225551"/>
                </a:moveTo>
                <a:lnTo>
                  <a:pt x="457200" y="225551"/>
                </a:lnTo>
                <a:lnTo>
                  <a:pt x="457200" y="0"/>
                </a:lnTo>
                <a:lnTo>
                  <a:pt x="0" y="0"/>
                </a:lnTo>
                <a:lnTo>
                  <a:pt x="0" y="225551"/>
                </a:lnTo>
                <a:close/>
              </a:path>
            </a:pathLst>
          </a:custGeom>
          <a:ln w="9143">
            <a:solidFill>
              <a:srgbClr val="6F2F9F"/>
            </a:solidFill>
          </a:ln>
        </p:spPr>
        <p:txBody>
          <a:bodyPr wrap="square" lIns="0" tIns="0" rIns="0" bIns="0" rtlCol="0"/>
          <a:lstStyle/>
          <a:p>
            <a:pPr defTabSz="685800"/>
            <a:endParaRPr sz="1350" kern="0">
              <a:solidFill>
                <a:sysClr val="windowText" lastClr="000000"/>
              </a:solidFill>
            </a:endParaRPr>
          </a:p>
        </p:txBody>
      </p:sp>
      <p:sp>
        <p:nvSpPr>
          <p:cNvPr id="64" name="object 64"/>
          <p:cNvSpPr txBox="1"/>
          <p:nvPr/>
        </p:nvSpPr>
        <p:spPr>
          <a:xfrm>
            <a:off x="1912049" y="1418559"/>
            <a:ext cx="312419" cy="137056"/>
          </a:xfrm>
          <a:prstGeom prst="rect">
            <a:avLst/>
          </a:prstGeom>
        </p:spPr>
        <p:txBody>
          <a:bodyPr vert="horz" wrap="square" lIns="0" tIns="10001" rIns="0" bIns="0" rtlCol="0">
            <a:spAutoFit/>
          </a:bodyPr>
          <a:lstStyle/>
          <a:p>
            <a:pPr marL="9525" defTabSz="685800">
              <a:spcBef>
                <a:spcPts val="79"/>
              </a:spcBef>
            </a:pPr>
            <a:r>
              <a:rPr sz="825" b="1" kern="0" spc="-15" dirty="0">
                <a:solidFill>
                  <a:srgbClr val="6F2F9F"/>
                </a:solidFill>
                <a:latin typeface="Arial"/>
                <a:cs typeface="Arial"/>
              </a:rPr>
              <a:t>ASCC</a:t>
            </a:r>
            <a:endParaRPr sz="825" kern="0">
              <a:solidFill>
                <a:sysClr val="windowText" lastClr="000000"/>
              </a:solidFill>
              <a:latin typeface="Arial"/>
              <a:cs typeface="Arial"/>
            </a:endParaRPr>
          </a:p>
        </p:txBody>
      </p:sp>
      <p:sp>
        <p:nvSpPr>
          <p:cNvPr id="65" name="object 65"/>
          <p:cNvSpPr/>
          <p:nvPr/>
        </p:nvSpPr>
        <p:spPr>
          <a:xfrm>
            <a:off x="1228725" y="1407033"/>
            <a:ext cx="344329" cy="168116"/>
          </a:xfrm>
          <a:custGeom>
            <a:avLst/>
            <a:gdLst/>
            <a:ahLst/>
            <a:cxnLst/>
            <a:rect l="l" t="t" r="r" b="b"/>
            <a:pathLst>
              <a:path w="459105" h="224155">
                <a:moveTo>
                  <a:pt x="0" y="224027"/>
                </a:moveTo>
                <a:lnTo>
                  <a:pt x="458724" y="224027"/>
                </a:lnTo>
                <a:lnTo>
                  <a:pt x="458724" y="0"/>
                </a:lnTo>
                <a:lnTo>
                  <a:pt x="0" y="0"/>
                </a:lnTo>
                <a:lnTo>
                  <a:pt x="0" y="224027"/>
                </a:lnTo>
                <a:close/>
              </a:path>
            </a:pathLst>
          </a:custGeom>
          <a:ln w="9144">
            <a:solidFill>
              <a:srgbClr val="6F2F9F"/>
            </a:solidFill>
          </a:ln>
        </p:spPr>
        <p:txBody>
          <a:bodyPr wrap="square" lIns="0" tIns="0" rIns="0" bIns="0" rtlCol="0"/>
          <a:lstStyle/>
          <a:p>
            <a:pPr defTabSz="685800"/>
            <a:endParaRPr sz="1350" kern="0">
              <a:solidFill>
                <a:sysClr val="windowText" lastClr="000000"/>
              </a:solidFill>
            </a:endParaRPr>
          </a:p>
        </p:txBody>
      </p:sp>
      <p:sp>
        <p:nvSpPr>
          <p:cNvPr id="66" name="object 66"/>
          <p:cNvSpPr txBox="1"/>
          <p:nvPr/>
        </p:nvSpPr>
        <p:spPr>
          <a:xfrm>
            <a:off x="1240251" y="1415129"/>
            <a:ext cx="312419" cy="137056"/>
          </a:xfrm>
          <a:prstGeom prst="rect">
            <a:avLst/>
          </a:prstGeom>
        </p:spPr>
        <p:txBody>
          <a:bodyPr vert="horz" wrap="square" lIns="0" tIns="10001" rIns="0" bIns="0" rtlCol="0">
            <a:spAutoFit/>
          </a:bodyPr>
          <a:lstStyle/>
          <a:p>
            <a:pPr marL="9525" defTabSz="685800">
              <a:spcBef>
                <a:spcPts val="79"/>
              </a:spcBef>
            </a:pPr>
            <a:r>
              <a:rPr sz="825" b="1" kern="0" spc="-15" dirty="0">
                <a:solidFill>
                  <a:srgbClr val="6F2F9F"/>
                </a:solidFill>
                <a:latin typeface="Arial"/>
                <a:cs typeface="Arial"/>
              </a:rPr>
              <a:t>ASCC</a:t>
            </a:r>
            <a:endParaRPr sz="825" kern="0">
              <a:solidFill>
                <a:sysClr val="windowText" lastClr="000000"/>
              </a:solidFill>
              <a:latin typeface="Arial"/>
              <a:cs typeface="Arial"/>
            </a:endParaRPr>
          </a:p>
        </p:txBody>
      </p:sp>
      <p:sp>
        <p:nvSpPr>
          <p:cNvPr id="67" name="object 67"/>
          <p:cNvSpPr/>
          <p:nvPr/>
        </p:nvSpPr>
        <p:spPr>
          <a:xfrm>
            <a:off x="2598040" y="1407033"/>
            <a:ext cx="312419" cy="168116"/>
          </a:xfrm>
          <a:custGeom>
            <a:avLst/>
            <a:gdLst/>
            <a:ahLst/>
            <a:cxnLst/>
            <a:rect l="l" t="t" r="r" b="b"/>
            <a:pathLst>
              <a:path w="416560" h="224155">
                <a:moveTo>
                  <a:pt x="0" y="224027"/>
                </a:moveTo>
                <a:lnTo>
                  <a:pt x="416051" y="224027"/>
                </a:lnTo>
                <a:lnTo>
                  <a:pt x="416051" y="0"/>
                </a:lnTo>
                <a:lnTo>
                  <a:pt x="0" y="0"/>
                </a:lnTo>
                <a:lnTo>
                  <a:pt x="0" y="224027"/>
                </a:lnTo>
                <a:close/>
              </a:path>
            </a:pathLst>
          </a:custGeom>
          <a:ln w="9144">
            <a:solidFill>
              <a:srgbClr val="00AF50"/>
            </a:solidFill>
          </a:ln>
        </p:spPr>
        <p:txBody>
          <a:bodyPr wrap="square" lIns="0" tIns="0" rIns="0" bIns="0" rtlCol="0"/>
          <a:lstStyle/>
          <a:p>
            <a:pPr defTabSz="685800"/>
            <a:endParaRPr sz="1350" kern="0">
              <a:solidFill>
                <a:sysClr val="windowText" lastClr="000000"/>
              </a:solidFill>
            </a:endParaRPr>
          </a:p>
        </p:txBody>
      </p:sp>
      <p:sp>
        <p:nvSpPr>
          <p:cNvPr id="68" name="object 68"/>
          <p:cNvSpPr txBox="1"/>
          <p:nvPr/>
        </p:nvSpPr>
        <p:spPr>
          <a:xfrm>
            <a:off x="2609564" y="1415129"/>
            <a:ext cx="284798" cy="137056"/>
          </a:xfrm>
          <a:prstGeom prst="rect">
            <a:avLst/>
          </a:prstGeom>
        </p:spPr>
        <p:txBody>
          <a:bodyPr vert="horz" wrap="square" lIns="0" tIns="10001" rIns="0" bIns="0" rtlCol="0">
            <a:spAutoFit/>
          </a:bodyPr>
          <a:lstStyle/>
          <a:p>
            <a:pPr marL="9525" defTabSz="685800">
              <a:spcBef>
                <a:spcPts val="79"/>
              </a:spcBef>
            </a:pPr>
            <a:r>
              <a:rPr sz="825" b="1" kern="0" spc="-15" dirty="0">
                <a:solidFill>
                  <a:srgbClr val="00AF50"/>
                </a:solidFill>
                <a:latin typeface="Arial"/>
                <a:cs typeface="Arial"/>
              </a:rPr>
              <a:t>IAMD</a:t>
            </a:r>
            <a:endParaRPr sz="825" kern="0">
              <a:solidFill>
                <a:sysClr val="windowText" lastClr="000000"/>
              </a:solidFill>
              <a:latin typeface="Arial"/>
              <a:cs typeface="Arial"/>
            </a:endParaRPr>
          </a:p>
        </p:txBody>
      </p:sp>
      <p:sp>
        <p:nvSpPr>
          <p:cNvPr id="70" name="object 70"/>
          <p:cNvSpPr txBox="1">
            <a:spLocks noGrp="1"/>
          </p:cNvSpPr>
          <p:nvPr>
            <p:ph type="ftr" sz="quarter" idx="5"/>
          </p:nvPr>
        </p:nvSpPr>
        <p:spPr>
          <a:xfrm>
            <a:off x="455867" y="4948963"/>
            <a:ext cx="3706700" cy="94737"/>
          </a:xfrm>
          <a:prstGeom prst="rect">
            <a:avLst/>
          </a:prstGeom>
        </p:spPr>
        <p:txBody>
          <a:bodyPr vert="horz" wrap="square" lIns="0" tIns="2381" rIns="0" bIns="0" rtlCol="0">
            <a:spAutoFit/>
          </a:bodyPr>
          <a:lstStyle/>
          <a:p>
            <a:pPr marL="9525" defTabSz="685800">
              <a:spcBef>
                <a:spcPts val="75"/>
              </a:spcBef>
            </a:pPr>
            <a:r>
              <a:rPr lang="en-US" sz="600" kern="0" dirty="0">
                <a:solidFill>
                  <a:sysClr val="windowText" lastClr="000000"/>
                </a:solidFill>
                <a:latin typeface="Arial"/>
                <a:cs typeface="Arial"/>
              </a:rPr>
              <a:t>USASMDC</a:t>
            </a:r>
            <a:r>
              <a:rPr lang="en-US" sz="600" kern="0" spc="-26" dirty="0">
                <a:solidFill>
                  <a:sysClr val="windowText" lastClr="000000"/>
                </a:solidFill>
                <a:latin typeface="Arial"/>
                <a:cs typeface="Arial"/>
              </a:rPr>
              <a:t> </a:t>
            </a:r>
            <a:r>
              <a:rPr lang="en-US" sz="600" kern="0" dirty="0">
                <a:solidFill>
                  <a:sysClr val="windowText" lastClr="000000"/>
                </a:solidFill>
                <a:latin typeface="Arial"/>
                <a:cs typeface="Arial"/>
              </a:rPr>
              <a:t>Release</a:t>
            </a:r>
            <a:r>
              <a:rPr lang="en-US" sz="600" kern="0" spc="-4" dirty="0">
                <a:solidFill>
                  <a:sysClr val="windowText" lastClr="000000"/>
                </a:solidFill>
                <a:latin typeface="Arial"/>
                <a:cs typeface="Arial"/>
              </a:rPr>
              <a:t> </a:t>
            </a:r>
            <a:r>
              <a:rPr lang="en-US" sz="600" kern="0" dirty="0">
                <a:solidFill>
                  <a:sysClr val="windowText" lastClr="000000"/>
                </a:solidFill>
                <a:latin typeface="Arial"/>
                <a:cs typeface="Arial"/>
              </a:rPr>
              <a:t>#4017 </a:t>
            </a:r>
            <a:r>
              <a:rPr lang="en-US" sz="600" kern="0" spc="4" dirty="0">
                <a:solidFill>
                  <a:sysClr val="windowText" lastClr="000000"/>
                </a:solidFill>
                <a:latin typeface="Arial"/>
                <a:cs typeface="Arial"/>
              </a:rPr>
              <a:t> 16FEB</a:t>
            </a:r>
            <a:r>
              <a:rPr lang="en-US" sz="600" kern="0" dirty="0">
                <a:solidFill>
                  <a:sysClr val="windowText" lastClr="000000"/>
                </a:solidFill>
                <a:latin typeface="Arial"/>
                <a:cs typeface="Arial"/>
              </a:rPr>
              <a:t>2024,</a:t>
            </a:r>
            <a:r>
              <a:rPr lang="en-US" sz="600" kern="0" spc="11" dirty="0">
                <a:solidFill>
                  <a:sysClr val="windowText" lastClr="000000"/>
                </a:solidFill>
                <a:latin typeface="Arial"/>
                <a:cs typeface="Arial"/>
              </a:rPr>
              <a:t> </a:t>
            </a:r>
            <a:r>
              <a:rPr lang="en-US" sz="600" kern="0" spc="-8" dirty="0">
                <a:solidFill>
                  <a:sysClr val="windowText" lastClr="000000"/>
                </a:solidFill>
                <a:latin typeface="Arial"/>
                <a:cs typeface="Arial"/>
              </a:rPr>
              <a:t>Distribution</a:t>
            </a:r>
            <a:r>
              <a:rPr lang="en-US" sz="600" kern="0" spc="-23" dirty="0">
                <a:solidFill>
                  <a:sysClr val="windowText" lastClr="000000"/>
                </a:solidFill>
                <a:latin typeface="Arial"/>
                <a:cs typeface="Arial"/>
              </a:rPr>
              <a:t> </a:t>
            </a:r>
            <a:r>
              <a:rPr lang="en-US" sz="600" kern="0" dirty="0">
                <a:solidFill>
                  <a:sysClr val="windowText" lastClr="000000"/>
                </a:solidFill>
                <a:latin typeface="Arial"/>
                <a:cs typeface="Arial"/>
              </a:rPr>
              <a:t>A:</a:t>
            </a:r>
            <a:r>
              <a:rPr lang="en-US" sz="600" kern="0" spc="-11" dirty="0">
                <a:solidFill>
                  <a:sysClr val="windowText" lastClr="000000"/>
                </a:solidFill>
                <a:latin typeface="Arial"/>
                <a:cs typeface="Arial"/>
              </a:rPr>
              <a:t> </a:t>
            </a:r>
            <a:r>
              <a:rPr lang="en-US" sz="600" kern="0" dirty="0">
                <a:solidFill>
                  <a:sysClr val="windowText" lastClr="000000"/>
                </a:solidFill>
                <a:latin typeface="Arial"/>
                <a:cs typeface="Arial"/>
              </a:rPr>
              <a:t>Approved</a:t>
            </a:r>
            <a:r>
              <a:rPr lang="en-US" sz="600" kern="0" spc="8" dirty="0">
                <a:solidFill>
                  <a:sysClr val="windowText" lastClr="000000"/>
                </a:solidFill>
                <a:latin typeface="Arial"/>
                <a:cs typeface="Arial"/>
              </a:rPr>
              <a:t> </a:t>
            </a:r>
            <a:r>
              <a:rPr lang="en-US" sz="600" kern="0" dirty="0">
                <a:solidFill>
                  <a:sysClr val="windowText" lastClr="000000"/>
                </a:solidFill>
                <a:latin typeface="Arial"/>
                <a:cs typeface="Arial"/>
              </a:rPr>
              <a:t>for</a:t>
            </a:r>
            <a:r>
              <a:rPr lang="en-US" sz="600" kern="0" spc="-15" dirty="0">
                <a:solidFill>
                  <a:sysClr val="windowText" lastClr="000000"/>
                </a:solidFill>
                <a:latin typeface="Arial"/>
                <a:cs typeface="Arial"/>
              </a:rPr>
              <a:t> </a:t>
            </a:r>
            <a:r>
              <a:rPr lang="en-US" sz="600" kern="0" dirty="0">
                <a:solidFill>
                  <a:sysClr val="windowText" lastClr="000000"/>
                </a:solidFill>
                <a:latin typeface="Arial"/>
                <a:cs typeface="Arial"/>
              </a:rPr>
              <a:t>public</a:t>
            </a:r>
            <a:r>
              <a:rPr lang="en-US" sz="600" kern="0" spc="-15" dirty="0">
                <a:solidFill>
                  <a:sysClr val="windowText" lastClr="000000"/>
                </a:solidFill>
                <a:latin typeface="Arial"/>
                <a:cs typeface="Arial"/>
              </a:rPr>
              <a:t> </a:t>
            </a:r>
            <a:r>
              <a:rPr lang="en-US" sz="600" kern="0" dirty="0">
                <a:solidFill>
                  <a:sysClr val="windowText" lastClr="000000"/>
                </a:solidFill>
                <a:latin typeface="Arial"/>
                <a:cs typeface="Arial"/>
              </a:rPr>
              <a:t>release; </a:t>
            </a:r>
            <a:r>
              <a:rPr lang="en-US" sz="600" kern="0" spc="-8" dirty="0">
                <a:solidFill>
                  <a:sysClr val="windowText" lastClr="000000"/>
                </a:solidFill>
                <a:latin typeface="Arial"/>
                <a:cs typeface="Arial"/>
              </a:rPr>
              <a:t>distribution</a:t>
            </a:r>
            <a:r>
              <a:rPr lang="en-US" sz="600" kern="0" spc="-23" dirty="0">
                <a:solidFill>
                  <a:sysClr val="windowText" lastClr="000000"/>
                </a:solidFill>
                <a:latin typeface="Arial"/>
                <a:cs typeface="Arial"/>
              </a:rPr>
              <a:t> </a:t>
            </a:r>
            <a:r>
              <a:rPr lang="en-US" sz="600" kern="0" dirty="0">
                <a:solidFill>
                  <a:sysClr val="windowText" lastClr="000000"/>
                </a:solidFill>
                <a:latin typeface="Arial"/>
                <a:cs typeface="Arial"/>
              </a:rPr>
              <a:t>is</a:t>
            </a:r>
            <a:r>
              <a:rPr lang="en-US" sz="600" kern="0" spc="-15" dirty="0">
                <a:solidFill>
                  <a:sysClr val="windowText" lastClr="000000"/>
                </a:solidFill>
                <a:latin typeface="Arial"/>
                <a:cs typeface="Arial"/>
              </a:rPr>
              <a:t> </a:t>
            </a:r>
            <a:r>
              <a:rPr lang="en-US" sz="600" kern="0" dirty="0">
                <a:solidFill>
                  <a:sysClr val="windowText" lastClr="000000"/>
                </a:solidFill>
                <a:latin typeface="Arial"/>
                <a:cs typeface="Arial"/>
              </a:rPr>
              <a:t>unlimited</a:t>
            </a:r>
            <a:r>
              <a:rPr lang="en-US" sz="600" kern="0" spc="-19" dirty="0">
                <a:solidFill>
                  <a:sysClr val="windowText" lastClr="000000"/>
                </a:solidFill>
                <a:latin typeface="Arial"/>
                <a:cs typeface="Arial"/>
              </a:rPr>
              <a:t> </a:t>
            </a:r>
            <a:endParaRPr lang="en-US" sz="600" kern="0" dirty="0">
              <a:solidFill>
                <a:sysClr val="windowText" lastClr="000000"/>
              </a:solidFill>
              <a:latin typeface="Arial"/>
              <a:cs typeface="Arial"/>
            </a:endParaRPr>
          </a:p>
        </p:txBody>
      </p:sp>
      <p:sp>
        <p:nvSpPr>
          <p:cNvPr id="71" name="object 71"/>
          <p:cNvSpPr txBox="1">
            <a:spLocks noGrp="1"/>
          </p:cNvSpPr>
          <p:nvPr>
            <p:ph type="sldNum" sz="quarter" idx="7"/>
          </p:nvPr>
        </p:nvSpPr>
        <p:spPr>
          <a:xfrm>
            <a:off x="6027467" y="3712210"/>
            <a:ext cx="122159" cy="105318"/>
          </a:xfrm>
          <a:prstGeom prst="rect">
            <a:avLst/>
          </a:prstGeom>
        </p:spPr>
        <p:txBody>
          <a:bodyPr vert="horz" wrap="square" lIns="0" tIns="1429" rIns="0" bIns="0" rtlCol="0">
            <a:spAutoFit/>
          </a:bodyPr>
          <a:lstStyle/>
          <a:p>
            <a:pPr marL="76200" defTabSz="685800">
              <a:spcBef>
                <a:spcPts val="11"/>
              </a:spcBef>
            </a:pPr>
            <a:fld id="{81D60167-4931-47E6-BA6A-407CBD079E47}" type="slidenum">
              <a:rPr kern="0" spc="-38" dirty="0"/>
              <a:pPr marL="76200" defTabSz="685800">
                <a:spcBef>
                  <a:spcPts val="11"/>
                </a:spcBef>
              </a:pPr>
              <a:t>2</a:t>
            </a:fld>
            <a:endParaRPr kern="0" spc="-38" dirty="0"/>
          </a:p>
        </p:txBody>
      </p:sp>
      <p:sp>
        <p:nvSpPr>
          <p:cNvPr id="69" name="object 69"/>
          <p:cNvSpPr txBox="1">
            <a:spLocks noGrp="1"/>
          </p:cNvSpPr>
          <p:nvPr>
            <p:ph type="title"/>
          </p:nvPr>
        </p:nvSpPr>
        <p:spPr>
          <a:xfrm>
            <a:off x="1826610" y="149828"/>
            <a:ext cx="1544954" cy="425116"/>
          </a:xfrm>
          <a:prstGeom prst="rect">
            <a:avLst/>
          </a:prstGeom>
        </p:spPr>
        <p:txBody>
          <a:bodyPr vert="horz" wrap="square" lIns="0" tIns="9525" rIns="0" bIns="0" rtlCol="0">
            <a:spAutoFit/>
          </a:bodyPr>
          <a:lstStyle/>
          <a:p>
            <a:pPr marL="9525">
              <a:spcBef>
                <a:spcPts val="75"/>
              </a:spcBef>
            </a:pPr>
            <a:r>
              <a:rPr spc="-8" dirty="0">
                <a:solidFill>
                  <a:srgbClr val="001F5B"/>
                </a:solidFill>
              </a:rPr>
              <a:t>Overview</a:t>
            </a:r>
          </a:p>
        </p:txBody>
      </p:sp>
      <p:sp>
        <p:nvSpPr>
          <p:cNvPr id="73" name="TextBox 72">
            <a:extLst>
              <a:ext uri="{FF2B5EF4-FFF2-40B4-BE49-F238E27FC236}">
                <a16:creationId xmlns:a16="http://schemas.microsoft.com/office/drawing/2014/main" id="{B589C4E0-2C8F-2C84-89A1-D8C49AB246E1}"/>
              </a:ext>
            </a:extLst>
          </p:cNvPr>
          <p:cNvSpPr txBox="1"/>
          <p:nvPr/>
        </p:nvSpPr>
        <p:spPr>
          <a:xfrm>
            <a:off x="7835730" y="4885283"/>
            <a:ext cx="189759" cy="184666"/>
          </a:xfrm>
          <a:prstGeom prst="rect">
            <a:avLst/>
          </a:prstGeom>
          <a:noFill/>
        </p:spPr>
        <p:txBody>
          <a:bodyPr wrap="square" rtlCol="0">
            <a:spAutoFit/>
          </a:bodyPr>
          <a:lstStyle/>
          <a:p>
            <a:r>
              <a:rPr lang="en-US" sz="600" dirty="0">
                <a:latin typeface=" Arial"/>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42231" y="4247388"/>
            <a:ext cx="860679" cy="704088"/>
          </a:xfrm>
          <a:prstGeom prst="rect">
            <a:avLst/>
          </a:prstGeom>
        </p:spPr>
      </p:pic>
      <p:sp>
        <p:nvSpPr>
          <p:cNvPr id="3" name="object 3"/>
          <p:cNvSpPr txBox="1"/>
          <p:nvPr/>
        </p:nvSpPr>
        <p:spPr>
          <a:xfrm>
            <a:off x="558089" y="128968"/>
            <a:ext cx="874871" cy="355386"/>
          </a:xfrm>
          <a:prstGeom prst="rect">
            <a:avLst/>
          </a:prstGeom>
        </p:spPr>
        <p:txBody>
          <a:bodyPr vert="horz" wrap="square" lIns="0" tIns="9049" rIns="0" bIns="0" rtlCol="0">
            <a:spAutoFit/>
          </a:bodyPr>
          <a:lstStyle/>
          <a:p>
            <a:pPr marL="9525" marR="3810" defTabSz="685800">
              <a:spcBef>
                <a:spcPts val="71"/>
              </a:spcBef>
            </a:pPr>
            <a:r>
              <a:rPr sz="750" kern="0" dirty="0">
                <a:solidFill>
                  <a:srgbClr val="FFFFFF"/>
                </a:solidFill>
                <a:latin typeface="Arial"/>
                <a:cs typeface="Arial"/>
              </a:rPr>
              <a:t>U.S.</a:t>
            </a:r>
            <a:r>
              <a:rPr sz="750" kern="0" spc="-19" dirty="0">
                <a:solidFill>
                  <a:srgbClr val="FFFFFF"/>
                </a:solidFill>
                <a:latin typeface="Arial"/>
                <a:cs typeface="Arial"/>
              </a:rPr>
              <a:t> </a:t>
            </a:r>
            <a:r>
              <a:rPr sz="750" kern="0" dirty="0">
                <a:solidFill>
                  <a:srgbClr val="FFFFFF"/>
                </a:solidFill>
                <a:latin typeface="Arial"/>
                <a:cs typeface="Arial"/>
              </a:rPr>
              <a:t>Army</a:t>
            </a:r>
            <a:r>
              <a:rPr sz="750" kern="0" spc="-19" dirty="0">
                <a:solidFill>
                  <a:srgbClr val="FFFFFF"/>
                </a:solidFill>
                <a:latin typeface="Arial"/>
                <a:cs typeface="Arial"/>
              </a:rPr>
              <a:t> </a:t>
            </a:r>
            <a:r>
              <a:rPr sz="750" kern="0" spc="-15" dirty="0">
                <a:solidFill>
                  <a:srgbClr val="FFFFFF"/>
                </a:solidFill>
                <a:latin typeface="Arial"/>
                <a:cs typeface="Arial"/>
              </a:rPr>
              <a:t>Space </a:t>
            </a:r>
            <a:r>
              <a:rPr sz="750" kern="0" dirty="0">
                <a:solidFill>
                  <a:srgbClr val="FFFFFF"/>
                </a:solidFill>
                <a:latin typeface="Arial"/>
                <a:cs typeface="Arial"/>
              </a:rPr>
              <a:t>and</a:t>
            </a:r>
            <a:r>
              <a:rPr sz="750" kern="0" spc="-41" dirty="0">
                <a:solidFill>
                  <a:srgbClr val="FFFFFF"/>
                </a:solidFill>
                <a:latin typeface="Arial"/>
                <a:cs typeface="Arial"/>
              </a:rPr>
              <a:t> </a:t>
            </a:r>
            <a:r>
              <a:rPr sz="750" kern="0" dirty="0">
                <a:solidFill>
                  <a:srgbClr val="FFFFFF"/>
                </a:solidFill>
                <a:latin typeface="Arial"/>
                <a:cs typeface="Arial"/>
              </a:rPr>
              <a:t>Missile</a:t>
            </a:r>
            <a:r>
              <a:rPr sz="750" kern="0" spc="-11" dirty="0">
                <a:solidFill>
                  <a:srgbClr val="FFFFFF"/>
                </a:solidFill>
                <a:latin typeface="Arial"/>
                <a:cs typeface="Arial"/>
              </a:rPr>
              <a:t> </a:t>
            </a:r>
            <a:r>
              <a:rPr sz="750" kern="0" spc="-8" dirty="0">
                <a:solidFill>
                  <a:srgbClr val="FFFFFF"/>
                </a:solidFill>
                <a:latin typeface="Arial"/>
                <a:cs typeface="Arial"/>
              </a:rPr>
              <a:t>Defense Command</a:t>
            </a:r>
            <a:endParaRPr sz="750" kern="0">
              <a:solidFill>
                <a:sysClr val="windowText" lastClr="000000"/>
              </a:solidFill>
              <a:latin typeface="Arial"/>
              <a:cs typeface="Arial"/>
            </a:endParaRPr>
          </a:p>
        </p:txBody>
      </p:sp>
      <p:sp>
        <p:nvSpPr>
          <p:cNvPr id="4" name="object 4"/>
          <p:cNvSpPr/>
          <p:nvPr/>
        </p:nvSpPr>
        <p:spPr>
          <a:xfrm>
            <a:off x="8468487" y="4391406"/>
            <a:ext cx="468630" cy="445770"/>
          </a:xfrm>
          <a:custGeom>
            <a:avLst/>
            <a:gdLst/>
            <a:ahLst/>
            <a:cxnLst/>
            <a:rect l="l" t="t" r="r" b="b"/>
            <a:pathLst>
              <a:path w="624840" h="594360">
                <a:moveTo>
                  <a:pt x="312419" y="0"/>
                </a:moveTo>
                <a:lnTo>
                  <a:pt x="238505" y="227164"/>
                </a:lnTo>
                <a:lnTo>
                  <a:pt x="0" y="227164"/>
                </a:lnTo>
                <a:lnTo>
                  <a:pt x="193420" y="367195"/>
                </a:lnTo>
                <a:lnTo>
                  <a:pt x="119252" y="594359"/>
                </a:lnTo>
                <a:lnTo>
                  <a:pt x="312419" y="453936"/>
                </a:lnTo>
                <a:lnTo>
                  <a:pt x="459993" y="453936"/>
                </a:lnTo>
                <a:lnTo>
                  <a:pt x="457580" y="446544"/>
                </a:lnTo>
                <a:lnTo>
                  <a:pt x="226567" y="446544"/>
                </a:lnTo>
                <a:lnTo>
                  <a:pt x="259333" y="345998"/>
                </a:lnTo>
                <a:lnTo>
                  <a:pt x="173354" y="283565"/>
                </a:lnTo>
                <a:lnTo>
                  <a:pt x="279780" y="283565"/>
                </a:lnTo>
                <a:lnTo>
                  <a:pt x="312419" y="182435"/>
                </a:lnTo>
                <a:lnTo>
                  <a:pt x="371984" y="182435"/>
                </a:lnTo>
                <a:lnTo>
                  <a:pt x="312419" y="0"/>
                </a:lnTo>
                <a:close/>
              </a:path>
              <a:path w="624840" h="594360">
                <a:moveTo>
                  <a:pt x="459993" y="453936"/>
                </a:moveTo>
                <a:lnTo>
                  <a:pt x="312419" y="453936"/>
                </a:lnTo>
                <a:lnTo>
                  <a:pt x="505840" y="594359"/>
                </a:lnTo>
                <a:lnTo>
                  <a:pt x="459993" y="453936"/>
                </a:lnTo>
                <a:close/>
              </a:path>
              <a:path w="624840" h="594360">
                <a:moveTo>
                  <a:pt x="312419" y="384314"/>
                </a:moveTo>
                <a:lnTo>
                  <a:pt x="226567" y="446544"/>
                </a:lnTo>
                <a:lnTo>
                  <a:pt x="398399" y="446544"/>
                </a:lnTo>
                <a:lnTo>
                  <a:pt x="312419" y="384314"/>
                </a:lnTo>
                <a:close/>
              </a:path>
              <a:path w="624840" h="594360">
                <a:moveTo>
                  <a:pt x="371984" y="182435"/>
                </a:moveTo>
                <a:lnTo>
                  <a:pt x="312419" y="182435"/>
                </a:lnTo>
                <a:lnTo>
                  <a:pt x="345312" y="283565"/>
                </a:lnTo>
                <a:lnTo>
                  <a:pt x="451738" y="283565"/>
                </a:lnTo>
                <a:lnTo>
                  <a:pt x="365759" y="345998"/>
                </a:lnTo>
                <a:lnTo>
                  <a:pt x="398399" y="446544"/>
                </a:lnTo>
                <a:lnTo>
                  <a:pt x="457580" y="446544"/>
                </a:lnTo>
                <a:lnTo>
                  <a:pt x="431673" y="367195"/>
                </a:lnTo>
                <a:lnTo>
                  <a:pt x="624839" y="227164"/>
                </a:lnTo>
                <a:lnTo>
                  <a:pt x="386587" y="227164"/>
                </a:lnTo>
                <a:lnTo>
                  <a:pt x="371984" y="182435"/>
                </a:lnTo>
                <a:close/>
              </a:path>
            </a:pathLst>
          </a:custGeom>
          <a:solidFill>
            <a:srgbClr val="FFCC00"/>
          </a:solidFill>
        </p:spPr>
        <p:txBody>
          <a:bodyPr wrap="square" lIns="0" tIns="0" rIns="0" bIns="0" rtlCol="0"/>
          <a:lstStyle/>
          <a:p>
            <a:pPr defTabSz="685800"/>
            <a:endParaRPr sz="1350" kern="0">
              <a:solidFill>
                <a:sysClr val="windowText" lastClr="000000"/>
              </a:solidFill>
            </a:endParaRPr>
          </a:p>
        </p:txBody>
      </p:sp>
      <p:sp>
        <p:nvSpPr>
          <p:cNvPr id="5" name="object 5"/>
          <p:cNvSpPr/>
          <p:nvPr/>
        </p:nvSpPr>
        <p:spPr>
          <a:xfrm>
            <a:off x="8462772" y="4914901"/>
            <a:ext cx="481489" cy="78104"/>
          </a:xfrm>
          <a:custGeom>
            <a:avLst/>
            <a:gdLst/>
            <a:ahLst/>
            <a:cxnLst/>
            <a:rect l="l" t="t" r="r" b="b"/>
            <a:pathLst>
              <a:path w="641984" h="104140">
                <a:moveTo>
                  <a:pt x="24002" y="0"/>
                </a:moveTo>
                <a:lnTo>
                  <a:pt x="0" y="0"/>
                </a:lnTo>
                <a:lnTo>
                  <a:pt x="0" y="81889"/>
                </a:lnTo>
                <a:lnTo>
                  <a:pt x="1732" y="90944"/>
                </a:lnTo>
                <a:lnTo>
                  <a:pt x="6619" y="97790"/>
                </a:lnTo>
                <a:lnTo>
                  <a:pt x="14198" y="102120"/>
                </a:lnTo>
                <a:lnTo>
                  <a:pt x="24002" y="103632"/>
                </a:lnTo>
                <a:lnTo>
                  <a:pt x="52197" y="103632"/>
                </a:lnTo>
                <a:lnTo>
                  <a:pt x="61727" y="102120"/>
                </a:lnTo>
                <a:lnTo>
                  <a:pt x="69199" y="97790"/>
                </a:lnTo>
                <a:lnTo>
                  <a:pt x="74074" y="90944"/>
                </a:lnTo>
                <a:lnTo>
                  <a:pt x="75819" y="81889"/>
                </a:lnTo>
                <a:lnTo>
                  <a:pt x="75819" y="81419"/>
                </a:lnTo>
                <a:lnTo>
                  <a:pt x="25400" y="81419"/>
                </a:lnTo>
                <a:lnTo>
                  <a:pt x="24002" y="80035"/>
                </a:lnTo>
                <a:lnTo>
                  <a:pt x="24002" y="0"/>
                </a:lnTo>
                <a:close/>
              </a:path>
              <a:path w="641984" h="104140">
                <a:moveTo>
                  <a:pt x="75819" y="0"/>
                </a:moveTo>
                <a:lnTo>
                  <a:pt x="51815" y="0"/>
                </a:lnTo>
                <a:lnTo>
                  <a:pt x="51815" y="80035"/>
                </a:lnTo>
                <a:lnTo>
                  <a:pt x="50419" y="81419"/>
                </a:lnTo>
                <a:lnTo>
                  <a:pt x="75819" y="81419"/>
                </a:lnTo>
                <a:lnTo>
                  <a:pt x="75819" y="0"/>
                </a:lnTo>
                <a:close/>
              </a:path>
              <a:path w="641984" h="104140">
                <a:moveTo>
                  <a:pt x="107696" y="79578"/>
                </a:moveTo>
                <a:lnTo>
                  <a:pt x="84074" y="79578"/>
                </a:lnTo>
                <a:lnTo>
                  <a:pt x="84074" y="103632"/>
                </a:lnTo>
                <a:lnTo>
                  <a:pt x="107696" y="103632"/>
                </a:lnTo>
                <a:lnTo>
                  <a:pt x="107696" y="79578"/>
                </a:lnTo>
                <a:close/>
              </a:path>
              <a:path w="641984" h="104140">
                <a:moveTo>
                  <a:pt x="139192" y="68008"/>
                </a:moveTo>
                <a:lnTo>
                  <a:pt x="116077" y="68008"/>
                </a:lnTo>
                <a:lnTo>
                  <a:pt x="116077" y="84658"/>
                </a:lnTo>
                <a:lnTo>
                  <a:pt x="117562" y="92112"/>
                </a:lnTo>
                <a:lnTo>
                  <a:pt x="121761" y="98136"/>
                </a:lnTo>
                <a:lnTo>
                  <a:pt x="128293" y="102163"/>
                </a:lnTo>
                <a:lnTo>
                  <a:pt x="136778" y="103632"/>
                </a:lnTo>
                <a:lnTo>
                  <a:pt x="169672" y="103632"/>
                </a:lnTo>
                <a:lnTo>
                  <a:pt x="178097" y="102163"/>
                </a:lnTo>
                <a:lnTo>
                  <a:pt x="184499" y="98136"/>
                </a:lnTo>
                <a:lnTo>
                  <a:pt x="188567" y="92112"/>
                </a:lnTo>
                <a:lnTo>
                  <a:pt x="189992" y="84658"/>
                </a:lnTo>
                <a:lnTo>
                  <a:pt x="189992" y="82346"/>
                </a:lnTo>
                <a:lnTo>
                  <a:pt x="140970" y="82346"/>
                </a:lnTo>
                <a:lnTo>
                  <a:pt x="139192" y="80505"/>
                </a:lnTo>
                <a:lnTo>
                  <a:pt x="139192" y="68008"/>
                </a:lnTo>
                <a:close/>
              </a:path>
              <a:path w="641984" h="104140">
                <a:moveTo>
                  <a:pt x="169672" y="0"/>
                </a:moveTo>
                <a:lnTo>
                  <a:pt x="136778" y="0"/>
                </a:lnTo>
                <a:lnTo>
                  <a:pt x="128353" y="1468"/>
                </a:lnTo>
                <a:lnTo>
                  <a:pt x="121951" y="5495"/>
                </a:lnTo>
                <a:lnTo>
                  <a:pt x="117883" y="11519"/>
                </a:lnTo>
                <a:lnTo>
                  <a:pt x="116458" y="18973"/>
                </a:lnTo>
                <a:lnTo>
                  <a:pt x="116497" y="36080"/>
                </a:lnTo>
                <a:lnTo>
                  <a:pt x="164083" y="66624"/>
                </a:lnTo>
                <a:lnTo>
                  <a:pt x="165988" y="67081"/>
                </a:lnTo>
                <a:lnTo>
                  <a:pt x="166877" y="68465"/>
                </a:lnTo>
                <a:lnTo>
                  <a:pt x="166877" y="80505"/>
                </a:lnTo>
                <a:lnTo>
                  <a:pt x="165480" y="82346"/>
                </a:lnTo>
                <a:lnTo>
                  <a:pt x="189992" y="82346"/>
                </a:lnTo>
                <a:lnTo>
                  <a:pt x="175132" y="46266"/>
                </a:lnTo>
                <a:lnTo>
                  <a:pt x="140080" y="35623"/>
                </a:lnTo>
                <a:lnTo>
                  <a:pt x="139573" y="34239"/>
                </a:lnTo>
                <a:lnTo>
                  <a:pt x="139573" y="23126"/>
                </a:lnTo>
                <a:lnTo>
                  <a:pt x="140970" y="21285"/>
                </a:lnTo>
                <a:lnTo>
                  <a:pt x="190500" y="21285"/>
                </a:lnTo>
                <a:lnTo>
                  <a:pt x="190500" y="18973"/>
                </a:lnTo>
                <a:lnTo>
                  <a:pt x="189067" y="11519"/>
                </a:lnTo>
                <a:lnTo>
                  <a:pt x="184943" y="5495"/>
                </a:lnTo>
                <a:lnTo>
                  <a:pt x="178391" y="1468"/>
                </a:lnTo>
                <a:lnTo>
                  <a:pt x="169672" y="0"/>
                </a:lnTo>
                <a:close/>
              </a:path>
              <a:path w="641984" h="104140">
                <a:moveTo>
                  <a:pt x="190500" y="21285"/>
                </a:moveTo>
                <a:lnTo>
                  <a:pt x="165480" y="21285"/>
                </a:lnTo>
                <a:lnTo>
                  <a:pt x="166877" y="23126"/>
                </a:lnTo>
                <a:lnTo>
                  <a:pt x="166877" y="34239"/>
                </a:lnTo>
                <a:lnTo>
                  <a:pt x="190500" y="34239"/>
                </a:lnTo>
                <a:lnTo>
                  <a:pt x="190500" y="21285"/>
                </a:lnTo>
                <a:close/>
              </a:path>
              <a:path w="641984" h="104140">
                <a:moveTo>
                  <a:pt x="222376" y="79578"/>
                </a:moveTo>
                <a:lnTo>
                  <a:pt x="198754" y="79578"/>
                </a:lnTo>
                <a:lnTo>
                  <a:pt x="198754" y="103632"/>
                </a:lnTo>
                <a:lnTo>
                  <a:pt x="222376" y="103632"/>
                </a:lnTo>
                <a:lnTo>
                  <a:pt x="222376" y="79578"/>
                </a:lnTo>
                <a:close/>
              </a:path>
              <a:path w="641984" h="104140">
                <a:moveTo>
                  <a:pt x="315213" y="0"/>
                </a:moveTo>
                <a:lnTo>
                  <a:pt x="281558" y="0"/>
                </a:lnTo>
                <a:lnTo>
                  <a:pt x="250951" y="103632"/>
                </a:lnTo>
                <a:lnTo>
                  <a:pt x="275462" y="103632"/>
                </a:lnTo>
                <a:lnTo>
                  <a:pt x="279653" y="87439"/>
                </a:lnTo>
                <a:lnTo>
                  <a:pt x="340181" y="87439"/>
                </a:lnTo>
                <a:lnTo>
                  <a:pt x="334103" y="66154"/>
                </a:lnTo>
                <a:lnTo>
                  <a:pt x="285623" y="66154"/>
                </a:lnTo>
                <a:lnTo>
                  <a:pt x="297687" y="22212"/>
                </a:lnTo>
                <a:lnTo>
                  <a:pt x="321556" y="22212"/>
                </a:lnTo>
                <a:lnTo>
                  <a:pt x="315213" y="0"/>
                </a:lnTo>
                <a:close/>
              </a:path>
              <a:path w="641984" h="104140">
                <a:moveTo>
                  <a:pt x="340181" y="87439"/>
                </a:moveTo>
                <a:lnTo>
                  <a:pt x="315213" y="87439"/>
                </a:lnTo>
                <a:lnTo>
                  <a:pt x="319912" y="103632"/>
                </a:lnTo>
                <a:lnTo>
                  <a:pt x="344804" y="103632"/>
                </a:lnTo>
                <a:lnTo>
                  <a:pt x="340181" y="87439"/>
                </a:lnTo>
                <a:close/>
              </a:path>
              <a:path w="641984" h="104140">
                <a:moveTo>
                  <a:pt x="321556" y="22212"/>
                </a:moveTo>
                <a:lnTo>
                  <a:pt x="297687" y="22212"/>
                </a:lnTo>
                <a:lnTo>
                  <a:pt x="309752" y="66154"/>
                </a:lnTo>
                <a:lnTo>
                  <a:pt x="334103" y="66154"/>
                </a:lnTo>
                <a:lnTo>
                  <a:pt x="321556" y="22212"/>
                </a:lnTo>
                <a:close/>
              </a:path>
              <a:path w="641984" h="104140">
                <a:moveTo>
                  <a:pt x="407670" y="0"/>
                </a:moveTo>
                <a:lnTo>
                  <a:pt x="354964" y="0"/>
                </a:lnTo>
                <a:lnTo>
                  <a:pt x="354964" y="103632"/>
                </a:lnTo>
                <a:lnTo>
                  <a:pt x="378586" y="103632"/>
                </a:lnTo>
                <a:lnTo>
                  <a:pt x="378586" y="68465"/>
                </a:lnTo>
                <a:lnTo>
                  <a:pt x="417749" y="68465"/>
                </a:lnTo>
                <a:lnTo>
                  <a:pt x="416432" y="65697"/>
                </a:lnTo>
                <a:lnTo>
                  <a:pt x="421512" y="61531"/>
                </a:lnTo>
                <a:lnTo>
                  <a:pt x="428498" y="55054"/>
                </a:lnTo>
                <a:lnTo>
                  <a:pt x="429895" y="50888"/>
                </a:lnTo>
                <a:lnTo>
                  <a:pt x="429895" y="47650"/>
                </a:lnTo>
                <a:lnTo>
                  <a:pt x="378586" y="47650"/>
                </a:lnTo>
                <a:lnTo>
                  <a:pt x="378586" y="22212"/>
                </a:lnTo>
                <a:lnTo>
                  <a:pt x="429895" y="22212"/>
                </a:lnTo>
                <a:lnTo>
                  <a:pt x="429895" y="19888"/>
                </a:lnTo>
                <a:lnTo>
                  <a:pt x="428244" y="11706"/>
                </a:lnTo>
                <a:lnTo>
                  <a:pt x="423640" y="5434"/>
                </a:lnTo>
                <a:lnTo>
                  <a:pt x="416607" y="1416"/>
                </a:lnTo>
                <a:lnTo>
                  <a:pt x="407670" y="0"/>
                </a:lnTo>
                <a:close/>
              </a:path>
              <a:path w="641984" h="104140">
                <a:moveTo>
                  <a:pt x="417749" y="68465"/>
                </a:moveTo>
                <a:lnTo>
                  <a:pt x="392429" y="68465"/>
                </a:lnTo>
                <a:lnTo>
                  <a:pt x="408177" y="103632"/>
                </a:lnTo>
                <a:lnTo>
                  <a:pt x="434467" y="103632"/>
                </a:lnTo>
                <a:lnTo>
                  <a:pt x="417749" y="68465"/>
                </a:lnTo>
                <a:close/>
              </a:path>
              <a:path w="641984" h="104140">
                <a:moveTo>
                  <a:pt x="429895" y="22212"/>
                </a:moveTo>
                <a:lnTo>
                  <a:pt x="404495" y="22212"/>
                </a:lnTo>
                <a:lnTo>
                  <a:pt x="405892" y="23596"/>
                </a:lnTo>
                <a:lnTo>
                  <a:pt x="405892" y="45796"/>
                </a:lnTo>
                <a:lnTo>
                  <a:pt x="404495" y="47650"/>
                </a:lnTo>
                <a:lnTo>
                  <a:pt x="429895" y="47650"/>
                </a:lnTo>
                <a:lnTo>
                  <a:pt x="429895" y="22212"/>
                </a:lnTo>
                <a:close/>
              </a:path>
              <a:path w="641984" h="104140">
                <a:moveTo>
                  <a:pt x="476123" y="0"/>
                </a:moveTo>
                <a:lnTo>
                  <a:pt x="445643" y="0"/>
                </a:lnTo>
                <a:lnTo>
                  <a:pt x="445643" y="103632"/>
                </a:lnTo>
                <a:lnTo>
                  <a:pt x="467740" y="103632"/>
                </a:lnTo>
                <a:lnTo>
                  <a:pt x="467740" y="41173"/>
                </a:lnTo>
                <a:lnTo>
                  <a:pt x="488945" y="41173"/>
                </a:lnTo>
                <a:lnTo>
                  <a:pt x="476123" y="0"/>
                </a:lnTo>
                <a:close/>
              </a:path>
              <a:path w="641984" h="104140">
                <a:moveTo>
                  <a:pt x="488945" y="41173"/>
                </a:moveTo>
                <a:lnTo>
                  <a:pt x="467740" y="41173"/>
                </a:lnTo>
                <a:lnTo>
                  <a:pt x="489076" y="103632"/>
                </a:lnTo>
                <a:lnTo>
                  <a:pt x="495553" y="103632"/>
                </a:lnTo>
                <a:lnTo>
                  <a:pt x="512444" y="55054"/>
                </a:lnTo>
                <a:lnTo>
                  <a:pt x="493268" y="55054"/>
                </a:lnTo>
                <a:lnTo>
                  <a:pt x="488945" y="41173"/>
                </a:lnTo>
                <a:close/>
              </a:path>
              <a:path w="641984" h="104140">
                <a:moveTo>
                  <a:pt x="540384" y="41173"/>
                </a:moveTo>
                <a:lnTo>
                  <a:pt x="517271" y="41173"/>
                </a:lnTo>
                <a:lnTo>
                  <a:pt x="517271" y="103632"/>
                </a:lnTo>
                <a:lnTo>
                  <a:pt x="540384" y="103632"/>
                </a:lnTo>
                <a:lnTo>
                  <a:pt x="540384" y="41173"/>
                </a:lnTo>
                <a:close/>
              </a:path>
              <a:path w="641984" h="104140">
                <a:moveTo>
                  <a:pt x="540384" y="0"/>
                </a:moveTo>
                <a:lnTo>
                  <a:pt x="510285" y="0"/>
                </a:lnTo>
                <a:lnTo>
                  <a:pt x="493268" y="55054"/>
                </a:lnTo>
                <a:lnTo>
                  <a:pt x="512444" y="55054"/>
                </a:lnTo>
                <a:lnTo>
                  <a:pt x="517271" y="41173"/>
                </a:lnTo>
                <a:lnTo>
                  <a:pt x="540384" y="41173"/>
                </a:lnTo>
                <a:lnTo>
                  <a:pt x="540384" y="0"/>
                </a:lnTo>
                <a:close/>
              </a:path>
              <a:path w="641984" h="104140">
                <a:moveTo>
                  <a:pt x="576452" y="0"/>
                </a:moveTo>
                <a:lnTo>
                  <a:pt x="548639" y="0"/>
                </a:lnTo>
                <a:lnTo>
                  <a:pt x="582422" y="63842"/>
                </a:lnTo>
                <a:lnTo>
                  <a:pt x="582422" y="103632"/>
                </a:lnTo>
                <a:lnTo>
                  <a:pt x="606425" y="103632"/>
                </a:lnTo>
                <a:lnTo>
                  <a:pt x="606425" y="63842"/>
                </a:lnTo>
                <a:lnTo>
                  <a:pt x="620449" y="38392"/>
                </a:lnTo>
                <a:lnTo>
                  <a:pt x="595883" y="38392"/>
                </a:lnTo>
                <a:lnTo>
                  <a:pt x="576452" y="0"/>
                </a:lnTo>
                <a:close/>
              </a:path>
              <a:path w="641984" h="104140">
                <a:moveTo>
                  <a:pt x="641603" y="0"/>
                </a:moveTo>
                <a:lnTo>
                  <a:pt x="614299" y="0"/>
                </a:lnTo>
                <a:lnTo>
                  <a:pt x="595883" y="38392"/>
                </a:lnTo>
                <a:lnTo>
                  <a:pt x="620449" y="38392"/>
                </a:lnTo>
                <a:lnTo>
                  <a:pt x="641603" y="0"/>
                </a:lnTo>
                <a:close/>
              </a:path>
            </a:pathLst>
          </a:custGeom>
          <a:solidFill>
            <a:srgbClr val="211F1F"/>
          </a:solidFill>
        </p:spPr>
        <p:txBody>
          <a:bodyPr wrap="square" lIns="0" tIns="0" rIns="0" bIns="0" rtlCol="0"/>
          <a:lstStyle/>
          <a:p>
            <a:pPr defTabSz="685800"/>
            <a:endParaRPr sz="1350" kern="0">
              <a:solidFill>
                <a:sysClr val="windowText" lastClr="000000"/>
              </a:solidFill>
            </a:endParaRPr>
          </a:p>
        </p:txBody>
      </p:sp>
      <p:pic>
        <p:nvPicPr>
          <p:cNvPr id="6" name="object 6"/>
          <p:cNvPicPr/>
          <p:nvPr/>
        </p:nvPicPr>
        <p:blipFill>
          <a:blip r:embed="rId3" cstate="print"/>
          <a:stretch>
            <a:fillRect/>
          </a:stretch>
        </p:blipFill>
        <p:spPr>
          <a:xfrm>
            <a:off x="92974" y="75438"/>
            <a:ext cx="350117" cy="456057"/>
          </a:xfrm>
          <a:prstGeom prst="rect">
            <a:avLst/>
          </a:prstGeom>
        </p:spPr>
      </p:pic>
      <p:sp>
        <p:nvSpPr>
          <p:cNvPr id="7" name="object 7"/>
          <p:cNvSpPr txBox="1">
            <a:spLocks noGrp="1"/>
          </p:cNvSpPr>
          <p:nvPr>
            <p:ph type="title"/>
          </p:nvPr>
        </p:nvSpPr>
        <p:spPr>
          <a:xfrm>
            <a:off x="2633292" y="92010"/>
            <a:ext cx="5265015" cy="466185"/>
          </a:xfrm>
          <a:prstGeom prst="rect">
            <a:avLst/>
          </a:prstGeom>
        </p:spPr>
        <p:txBody>
          <a:bodyPr vert="horz" wrap="square" lIns="0" tIns="50196" rIns="0" bIns="0" rtlCol="0">
            <a:spAutoFit/>
          </a:bodyPr>
          <a:lstStyle/>
          <a:p>
            <a:pPr marL="125730">
              <a:spcBef>
                <a:spcPts val="75"/>
              </a:spcBef>
            </a:pPr>
            <a:r>
              <a:rPr dirty="0">
                <a:solidFill>
                  <a:srgbClr val="001F5B"/>
                </a:solidFill>
              </a:rPr>
              <a:t>Command</a:t>
            </a:r>
            <a:r>
              <a:rPr spc="-53" dirty="0">
                <a:solidFill>
                  <a:srgbClr val="001F5B"/>
                </a:solidFill>
              </a:rPr>
              <a:t> </a:t>
            </a:r>
            <a:r>
              <a:rPr spc="-8" dirty="0">
                <a:solidFill>
                  <a:srgbClr val="001F5B"/>
                </a:solidFill>
              </a:rPr>
              <a:t>Relationships</a:t>
            </a:r>
          </a:p>
        </p:txBody>
      </p:sp>
      <p:sp>
        <p:nvSpPr>
          <p:cNvPr id="8" name="object 8"/>
          <p:cNvSpPr txBox="1"/>
          <p:nvPr/>
        </p:nvSpPr>
        <p:spPr>
          <a:xfrm>
            <a:off x="4223501" y="3385661"/>
            <a:ext cx="115416" cy="606743"/>
          </a:xfrm>
          <a:prstGeom prst="rect">
            <a:avLst/>
          </a:prstGeom>
        </p:spPr>
        <p:txBody>
          <a:bodyPr vert="vert" wrap="square" lIns="0" tIns="0" rIns="0" bIns="0" rtlCol="0">
            <a:spAutoFit/>
          </a:bodyPr>
          <a:lstStyle/>
          <a:p>
            <a:pPr marL="9525" defTabSz="685800"/>
            <a:r>
              <a:rPr sz="750" kern="0" spc="-8" dirty="0">
                <a:solidFill>
                  <a:sysClr val="windowText" lastClr="000000"/>
                </a:solidFill>
                <a:latin typeface="Arial"/>
                <a:cs typeface="Arial"/>
              </a:rPr>
              <a:t>USARCYBER</a:t>
            </a:r>
            <a:endParaRPr sz="750" kern="0">
              <a:solidFill>
                <a:sysClr val="windowText" lastClr="000000"/>
              </a:solidFill>
              <a:latin typeface="Arial"/>
              <a:cs typeface="Arial"/>
            </a:endParaRPr>
          </a:p>
        </p:txBody>
      </p:sp>
      <p:pic>
        <p:nvPicPr>
          <p:cNvPr id="9" name="object 9"/>
          <p:cNvPicPr/>
          <p:nvPr/>
        </p:nvPicPr>
        <p:blipFill>
          <a:blip r:embed="rId4" cstate="print"/>
          <a:stretch>
            <a:fillRect/>
          </a:stretch>
        </p:blipFill>
        <p:spPr>
          <a:xfrm>
            <a:off x="5417819" y="3075814"/>
            <a:ext cx="233172" cy="198881"/>
          </a:xfrm>
          <a:prstGeom prst="rect">
            <a:avLst/>
          </a:prstGeom>
        </p:spPr>
      </p:pic>
      <p:grpSp>
        <p:nvGrpSpPr>
          <p:cNvPr id="10" name="object 10"/>
          <p:cNvGrpSpPr/>
          <p:nvPr/>
        </p:nvGrpSpPr>
        <p:grpSpPr>
          <a:xfrm>
            <a:off x="3777615" y="3032378"/>
            <a:ext cx="2119313" cy="285750"/>
            <a:chOff x="5036820" y="4043171"/>
            <a:chExt cx="2825750" cy="381000"/>
          </a:xfrm>
        </p:grpSpPr>
        <p:pic>
          <p:nvPicPr>
            <p:cNvPr id="11" name="object 11"/>
            <p:cNvPicPr/>
            <p:nvPr/>
          </p:nvPicPr>
          <p:blipFill>
            <a:blip r:embed="rId5" cstate="print"/>
            <a:stretch>
              <a:fillRect/>
            </a:stretch>
          </p:blipFill>
          <p:spPr>
            <a:xfrm>
              <a:off x="7580376" y="4093463"/>
              <a:ext cx="281940" cy="280416"/>
            </a:xfrm>
            <a:prstGeom prst="rect">
              <a:avLst/>
            </a:prstGeom>
          </p:spPr>
        </p:pic>
        <p:pic>
          <p:nvPicPr>
            <p:cNvPr id="12" name="object 12"/>
            <p:cNvPicPr/>
            <p:nvPr/>
          </p:nvPicPr>
          <p:blipFill>
            <a:blip r:embed="rId6" cstate="print"/>
            <a:stretch>
              <a:fillRect/>
            </a:stretch>
          </p:blipFill>
          <p:spPr>
            <a:xfrm>
              <a:off x="5036820" y="4069079"/>
              <a:ext cx="329184" cy="329184"/>
            </a:xfrm>
            <a:prstGeom prst="rect">
              <a:avLst/>
            </a:prstGeom>
          </p:spPr>
        </p:pic>
        <p:pic>
          <p:nvPicPr>
            <p:cNvPr id="13" name="object 13"/>
            <p:cNvPicPr/>
            <p:nvPr/>
          </p:nvPicPr>
          <p:blipFill>
            <a:blip r:embed="rId7" cstate="print"/>
            <a:stretch>
              <a:fillRect/>
            </a:stretch>
          </p:blipFill>
          <p:spPr>
            <a:xfrm>
              <a:off x="6437376" y="4043171"/>
              <a:ext cx="329183" cy="381000"/>
            </a:xfrm>
            <a:prstGeom prst="rect">
              <a:avLst/>
            </a:prstGeom>
          </p:spPr>
        </p:pic>
      </p:grpSp>
      <p:sp>
        <p:nvSpPr>
          <p:cNvPr id="14" name="object 14"/>
          <p:cNvSpPr txBox="1"/>
          <p:nvPr/>
        </p:nvSpPr>
        <p:spPr>
          <a:xfrm>
            <a:off x="5535188" y="3387948"/>
            <a:ext cx="115416" cy="540544"/>
          </a:xfrm>
          <a:prstGeom prst="rect">
            <a:avLst/>
          </a:prstGeom>
        </p:spPr>
        <p:txBody>
          <a:bodyPr vert="vert" wrap="square" lIns="0" tIns="0" rIns="0" bIns="0" rtlCol="0">
            <a:spAutoFit/>
          </a:bodyPr>
          <a:lstStyle/>
          <a:p>
            <a:pPr marL="9525" defTabSz="685800"/>
            <a:r>
              <a:rPr sz="750" kern="0" spc="-8" dirty="0">
                <a:solidFill>
                  <a:sysClr val="windowText" lastClr="000000"/>
                </a:solidFill>
                <a:latin typeface="Arial"/>
                <a:cs typeface="Arial"/>
              </a:rPr>
              <a:t>USARCENT</a:t>
            </a:r>
            <a:endParaRPr sz="750" kern="0">
              <a:solidFill>
                <a:sysClr val="windowText" lastClr="000000"/>
              </a:solidFill>
              <a:latin typeface="Arial"/>
              <a:cs typeface="Arial"/>
            </a:endParaRPr>
          </a:p>
        </p:txBody>
      </p:sp>
      <p:sp>
        <p:nvSpPr>
          <p:cNvPr id="15" name="object 15"/>
          <p:cNvSpPr txBox="1"/>
          <p:nvPr/>
        </p:nvSpPr>
        <p:spPr>
          <a:xfrm>
            <a:off x="5270012" y="3387947"/>
            <a:ext cx="115416" cy="481965"/>
          </a:xfrm>
          <a:prstGeom prst="rect">
            <a:avLst/>
          </a:prstGeom>
        </p:spPr>
        <p:txBody>
          <a:bodyPr vert="vert" wrap="square" lIns="0" tIns="0" rIns="0" bIns="0" rtlCol="0">
            <a:spAutoFit/>
          </a:bodyPr>
          <a:lstStyle/>
          <a:p>
            <a:pPr marL="9525" defTabSz="685800"/>
            <a:r>
              <a:rPr sz="750" kern="0" spc="-8" dirty="0">
                <a:solidFill>
                  <a:sysClr val="windowText" lastClr="000000"/>
                </a:solidFill>
                <a:latin typeface="Arial"/>
                <a:cs typeface="Arial"/>
              </a:rPr>
              <a:t>USAREUR</a:t>
            </a:r>
            <a:endParaRPr sz="750" kern="0">
              <a:solidFill>
                <a:sysClr val="windowText" lastClr="000000"/>
              </a:solidFill>
              <a:latin typeface="Arial"/>
              <a:cs typeface="Arial"/>
            </a:endParaRPr>
          </a:p>
        </p:txBody>
      </p:sp>
      <p:sp>
        <p:nvSpPr>
          <p:cNvPr id="16" name="object 16"/>
          <p:cNvSpPr txBox="1"/>
          <p:nvPr/>
        </p:nvSpPr>
        <p:spPr>
          <a:xfrm>
            <a:off x="3903175" y="3392710"/>
            <a:ext cx="115416" cy="476726"/>
          </a:xfrm>
          <a:prstGeom prst="rect">
            <a:avLst/>
          </a:prstGeom>
        </p:spPr>
        <p:txBody>
          <a:bodyPr vert="vert" wrap="square" lIns="0" tIns="0" rIns="0" bIns="0" rtlCol="0">
            <a:spAutoFit/>
          </a:bodyPr>
          <a:lstStyle/>
          <a:p>
            <a:pPr marL="9525" defTabSz="685800"/>
            <a:r>
              <a:rPr sz="750" kern="0" spc="-8" dirty="0">
                <a:solidFill>
                  <a:sysClr val="windowText" lastClr="000000"/>
                </a:solidFill>
                <a:latin typeface="Arial"/>
                <a:cs typeface="Arial"/>
              </a:rPr>
              <a:t>USARPAC</a:t>
            </a:r>
            <a:endParaRPr sz="750" kern="0">
              <a:solidFill>
                <a:sysClr val="windowText" lastClr="000000"/>
              </a:solidFill>
              <a:latin typeface="Arial"/>
              <a:cs typeface="Arial"/>
            </a:endParaRPr>
          </a:p>
        </p:txBody>
      </p:sp>
      <p:sp>
        <p:nvSpPr>
          <p:cNvPr id="17" name="object 17"/>
          <p:cNvSpPr txBox="1"/>
          <p:nvPr/>
        </p:nvSpPr>
        <p:spPr>
          <a:xfrm>
            <a:off x="4952925" y="3387947"/>
            <a:ext cx="115416" cy="402908"/>
          </a:xfrm>
          <a:prstGeom prst="rect">
            <a:avLst/>
          </a:prstGeom>
        </p:spPr>
        <p:txBody>
          <a:bodyPr vert="vert" wrap="square" lIns="0" tIns="0" rIns="0" bIns="0" rtlCol="0">
            <a:spAutoFit/>
          </a:bodyPr>
          <a:lstStyle/>
          <a:p>
            <a:pPr marL="9525" defTabSz="685800"/>
            <a:r>
              <a:rPr sz="750" kern="0" spc="-8" dirty="0">
                <a:solidFill>
                  <a:sysClr val="windowText" lastClr="000000"/>
                </a:solidFill>
                <a:latin typeface="Arial"/>
                <a:cs typeface="Arial"/>
              </a:rPr>
              <a:t>USARAF</a:t>
            </a:r>
            <a:endParaRPr sz="750" kern="0">
              <a:solidFill>
                <a:sysClr val="windowText" lastClr="000000"/>
              </a:solidFill>
              <a:latin typeface="Arial"/>
              <a:cs typeface="Arial"/>
            </a:endParaRPr>
          </a:p>
        </p:txBody>
      </p:sp>
      <p:sp>
        <p:nvSpPr>
          <p:cNvPr id="18" name="object 18"/>
          <p:cNvSpPr txBox="1"/>
          <p:nvPr/>
        </p:nvSpPr>
        <p:spPr>
          <a:xfrm>
            <a:off x="3298337" y="3392710"/>
            <a:ext cx="115416" cy="419100"/>
          </a:xfrm>
          <a:prstGeom prst="rect">
            <a:avLst/>
          </a:prstGeom>
        </p:spPr>
        <p:txBody>
          <a:bodyPr vert="vert" wrap="square" lIns="0" tIns="0" rIns="0" bIns="0" rtlCol="0">
            <a:spAutoFit/>
          </a:bodyPr>
          <a:lstStyle/>
          <a:p>
            <a:pPr marL="9525" defTabSz="685800"/>
            <a:r>
              <a:rPr sz="750" kern="0" spc="-8" dirty="0">
                <a:solidFill>
                  <a:sysClr val="windowText" lastClr="000000"/>
                </a:solidFill>
                <a:latin typeface="Arial"/>
                <a:cs typeface="Arial"/>
              </a:rPr>
              <a:t>USASOC</a:t>
            </a:r>
            <a:endParaRPr sz="750" kern="0">
              <a:solidFill>
                <a:sysClr val="windowText" lastClr="000000"/>
              </a:solidFill>
              <a:latin typeface="Arial"/>
              <a:cs typeface="Arial"/>
            </a:endParaRPr>
          </a:p>
        </p:txBody>
      </p:sp>
      <p:sp>
        <p:nvSpPr>
          <p:cNvPr id="19" name="object 19"/>
          <p:cNvSpPr txBox="1"/>
          <p:nvPr/>
        </p:nvSpPr>
        <p:spPr>
          <a:xfrm>
            <a:off x="2869025" y="4533901"/>
            <a:ext cx="504825" cy="124554"/>
          </a:xfrm>
          <a:prstGeom prst="rect">
            <a:avLst/>
          </a:prstGeom>
        </p:spPr>
        <p:txBody>
          <a:bodyPr vert="horz" wrap="square" lIns="0" tIns="9049" rIns="0" bIns="0" rtlCol="0">
            <a:spAutoFit/>
          </a:bodyPr>
          <a:lstStyle/>
          <a:p>
            <a:pPr marL="9525" defTabSz="685800">
              <a:spcBef>
                <a:spcPts val="71"/>
              </a:spcBef>
            </a:pPr>
            <a:r>
              <a:rPr sz="750" kern="0" spc="-8" dirty="0">
                <a:solidFill>
                  <a:sysClr val="windowText" lastClr="000000"/>
                </a:solidFill>
                <a:latin typeface="Arial"/>
                <a:cs typeface="Arial"/>
              </a:rPr>
              <a:t>FORSCOM</a:t>
            </a:r>
            <a:endParaRPr sz="750" kern="0">
              <a:solidFill>
                <a:sysClr val="windowText" lastClr="000000"/>
              </a:solidFill>
              <a:latin typeface="Arial"/>
              <a:cs typeface="Arial"/>
            </a:endParaRPr>
          </a:p>
        </p:txBody>
      </p:sp>
      <p:grpSp>
        <p:nvGrpSpPr>
          <p:cNvPr id="20" name="object 20"/>
          <p:cNvGrpSpPr/>
          <p:nvPr/>
        </p:nvGrpSpPr>
        <p:grpSpPr>
          <a:xfrm>
            <a:off x="2986611" y="2609468"/>
            <a:ext cx="3070384" cy="1724978"/>
            <a:chOff x="3982148" y="3479291"/>
            <a:chExt cx="4093845" cy="2299970"/>
          </a:xfrm>
        </p:grpSpPr>
        <p:pic>
          <p:nvPicPr>
            <p:cNvPr id="21" name="object 21"/>
            <p:cNvPicPr/>
            <p:nvPr/>
          </p:nvPicPr>
          <p:blipFill>
            <a:blip r:embed="rId8" cstate="print"/>
            <a:stretch>
              <a:fillRect/>
            </a:stretch>
          </p:blipFill>
          <p:spPr>
            <a:xfrm>
              <a:off x="6897623" y="4075175"/>
              <a:ext cx="243840" cy="316992"/>
            </a:xfrm>
            <a:prstGeom prst="rect">
              <a:avLst/>
            </a:prstGeom>
          </p:spPr>
        </p:pic>
        <p:pic>
          <p:nvPicPr>
            <p:cNvPr id="22" name="object 22"/>
            <p:cNvPicPr/>
            <p:nvPr/>
          </p:nvPicPr>
          <p:blipFill>
            <a:blip r:embed="rId9" cstate="print"/>
            <a:stretch>
              <a:fillRect/>
            </a:stretch>
          </p:blipFill>
          <p:spPr>
            <a:xfrm>
              <a:off x="5974079" y="3479291"/>
              <a:ext cx="236156" cy="2299716"/>
            </a:xfrm>
            <a:prstGeom prst="rect">
              <a:avLst/>
            </a:prstGeom>
          </p:spPr>
        </p:pic>
        <p:sp>
          <p:nvSpPr>
            <p:cNvPr id="23" name="object 23"/>
            <p:cNvSpPr/>
            <p:nvPr/>
          </p:nvSpPr>
          <p:spPr>
            <a:xfrm>
              <a:off x="3995165" y="3585209"/>
              <a:ext cx="4067810" cy="2080260"/>
            </a:xfrm>
            <a:custGeom>
              <a:avLst/>
              <a:gdLst/>
              <a:ahLst/>
              <a:cxnLst/>
              <a:rect l="l" t="t" r="r" b="b"/>
              <a:pathLst>
                <a:path w="4067809" h="2080260">
                  <a:moveTo>
                    <a:pt x="2097024" y="0"/>
                  </a:moveTo>
                  <a:lnTo>
                    <a:pt x="2102358" y="2079739"/>
                  </a:lnTo>
                </a:path>
                <a:path w="4067809" h="2080260">
                  <a:moveTo>
                    <a:pt x="4067683" y="1808988"/>
                  </a:moveTo>
                  <a:lnTo>
                    <a:pt x="0" y="1808988"/>
                  </a:lnTo>
                </a:path>
                <a:path w="4067809" h="2080260">
                  <a:moveTo>
                    <a:pt x="3025902" y="893063"/>
                  </a:moveTo>
                  <a:lnTo>
                    <a:pt x="3025140" y="1809368"/>
                  </a:lnTo>
                </a:path>
                <a:path w="4067809" h="2080260">
                  <a:moveTo>
                    <a:pt x="3386328" y="893063"/>
                  </a:moveTo>
                  <a:lnTo>
                    <a:pt x="3386328" y="1809368"/>
                  </a:lnTo>
                </a:path>
                <a:path w="4067809" h="2080260">
                  <a:moveTo>
                    <a:pt x="3744467" y="893063"/>
                  </a:moveTo>
                  <a:lnTo>
                    <a:pt x="3744467" y="1809368"/>
                  </a:lnTo>
                </a:path>
                <a:path w="4067809" h="2080260">
                  <a:moveTo>
                    <a:pt x="1630680" y="893063"/>
                  </a:moveTo>
                  <a:lnTo>
                    <a:pt x="1630680" y="1809368"/>
                  </a:lnTo>
                </a:path>
                <a:path w="4067809" h="2080260">
                  <a:moveTo>
                    <a:pt x="2607564" y="893063"/>
                  </a:moveTo>
                  <a:lnTo>
                    <a:pt x="2607564" y="1809368"/>
                  </a:lnTo>
                </a:path>
                <a:path w="4067809" h="2080260">
                  <a:moveTo>
                    <a:pt x="821436" y="893063"/>
                  </a:moveTo>
                  <a:lnTo>
                    <a:pt x="821436" y="1809368"/>
                  </a:lnTo>
                </a:path>
                <a:path w="4067809" h="2080260">
                  <a:moveTo>
                    <a:pt x="402336" y="893063"/>
                  </a:moveTo>
                  <a:lnTo>
                    <a:pt x="402336" y="1809368"/>
                  </a:lnTo>
                </a:path>
                <a:path w="4067809" h="2080260">
                  <a:moveTo>
                    <a:pt x="1207008" y="893063"/>
                  </a:moveTo>
                  <a:lnTo>
                    <a:pt x="1207008" y="1809368"/>
                  </a:lnTo>
                </a:path>
                <a:path w="4067809" h="2080260">
                  <a:moveTo>
                    <a:pt x="25908" y="893063"/>
                  </a:moveTo>
                  <a:lnTo>
                    <a:pt x="25908" y="1809368"/>
                  </a:lnTo>
                </a:path>
              </a:pathLst>
            </a:custGeom>
            <a:ln w="25908">
              <a:solidFill>
                <a:srgbClr val="000000"/>
              </a:solidFill>
              <a:prstDash val="sysDot"/>
            </a:ln>
          </p:spPr>
          <p:txBody>
            <a:bodyPr wrap="square" lIns="0" tIns="0" rIns="0" bIns="0" rtlCol="0"/>
            <a:lstStyle/>
            <a:p>
              <a:pPr defTabSz="685800"/>
              <a:endParaRPr sz="1350" kern="0">
                <a:solidFill>
                  <a:sysClr val="windowText" lastClr="000000"/>
                </a:solidFill>
              </a:endParaRPr>
            </a:p>
          </p:txBody>
        </p:sp>
      </p:grpSp>
      <p:sp>
        <p:nvSpPr>
          <p:cNvPr id="24" name="object 24"/>
          <p:cNvSpPr txBox="1"/>
          <p:nvPr/>
        </p:nvSpPr>
        <p:spPr>
          <a:xfrm>
            <a:off x="3613139" y="3397567"/>
            <a:ext cx="115416" cy="277178"/>
          </a:xfrm>
          <a:prstGeom prst="rect">
            <a:avLst/>
          </a:prstGeom>
        </p:spPr>
        <p:txBody>
          <a:bodyPr vert="vert" wrap="square" lIns="0" tIns="0" rIns="0" bIns="0" rtlCol="0">
            <a:spAutoFit/>
          </a:bodyPr>
          <a:lstStyle/>
          <a:p>
            <a:pPr marL="9525" defTabSz="685800"/>
            <a:r>
              <a:rPr sz="750" kern="0" spc="-15" dirty="0">
                <a:solidFill>
                  <a:sysClr val="windowText" lastClr="000000"/>
                </a:solidFill>
                <a:latin typeface="Arial"/>
                <a:cs typeface="Arial"/>
              </a:rPr>
              <a:t>EUSA</a:t>
            </a:r>
            <a:endParaRPr sz="750" kern="0">
              <a:solidFill>
                <a:sysClr val="windowText" lastClr="000000"/>
              </a:solidFill>
              <a:latin typeface="Arial"/>
              <a:cs typeface="Arial"/>
            </a:endParaRPr>
          </a:p>
        </p:txBody>
      </p:sp>
      <p:grpSp>
        <p:nvGrpSpPr>
          <p:cNvPr id="25" name="object 25"/>
          <p:cNvGrpSpPr/>
          <p:nvPr/>
        </p:nvGrpSpPr>
        <p:grpSpPr>
          <a:xfrm>
            <a:off x="1065275" y="1159002"/>
            <a:ext cx="3285173" cy="2161699"/>
            <a:chOff x="1420367" y="1545336"/>
            <a:chExt cx="4380230" cy="2882265"/>
          </a:xfrm>
        </p:grpSpPr>
        <p:pic>
          <p:nvPicPr>
            <p:cNvPr id="26" name="object 26"/>
            <p:cNvPicPr/>
            <p:nvPr/>
          </p:nvPicPr>
          <p:blipFill>
            <a:blip r:embed="rId10" cstate="print"/>
            <a:stretch>
              <a:fillRect/>
            </a:stretch>
          </p:blipFill>
          <p:spPr>
            <a:xfrm>
              <a:off x="5448655" y="4064965"/>
              <a:ext cx="351332" cy="343662"/>
            </a:xfrm>
            <a:prstGeom prst="rect">
              <a:avLst/>
            </a:prstGeom>
          </p:spPr>
        </p:pic>
        <p:pic>
          <p:nvPicPr>
            <p:cNvPr id="27" name="object 27"/>
            <p:cNvPicPr/>
            <p:nvPr/>
          </p:nvPicPr>
          <p:blipFill>
            <a:blip r:embed="rId11" cstate="print"/>
            <a:stretch>
              <a:fillRect/>
            </a:stretch>
          </p:blipFill>
          <p:spPr>
            <a:xfrm>
              <a:off x="4661916" y="4082796"/>
              <a:ext cx="307848" cy="300227"/>
            </a:xfrm>
            <a:prstGeom prst="rect">
              <a:avLst/>
            </a:prstGeom>
          </p:spPr>
        </p:pic>
        <p:pic>
          <p:nvPicPr>
            <p:cNvPr id="28" name="object 28"/>
            <p:cNvPicPr/>
            <p:nvPr/>
          </p:nvPicPr>
          <p:blipFill>
            <a:blip r:embed="rId12" cstate="print"/>
            <a:stretch>
              <a:fillRect/>
            </a:stretch>
          </p:blipFill>
          <p:spPr>
            <a:xfrm>
              <a:off x="4305300" y="4034028"/>
              <a:ext cx="249936" cy="393192"/>
            </a:xfrm>
            <a:prstGeom prst="rect">
              <a:avLst/>
            </a:prstGeom>
          </p:spPr>
        </p:pic>
        <p:pic>
          <p:nvPicPr>
            <p:cNvPr id="29" name="object 29"/>
            <p:cNvPicPr/>
            <p:nvPr/>
          </p:nvPicPr>
          <p:blipFill>
            <a:blip r:embed="rId13" cstate="print"/>
            <a:stretch>
              <a:fillRect/>
            </a:stretch>
          </p:blipFill>
          <p:spPr>
            <a:xfrm>
              <a:off x="1420367" y="1545336"/>
              <a:ext cx="1538478" cy="610362"/>
            </a:xfrm>
            <a:prstGeom prst="rect">
              <a:avLst/>
            </a:prstGeom>
          </p:spPr>
        </p:pic>
      </p:grpSp>
      <p:sp>
        <p:nvSpPr>
          <p:cNvPr id="30" name="object 30"/>
          <p:cNvSpPr txBox="1"/>
          <p:nvPr/>
        </p:nvSpPr>
        <p:spPr>
          <a:xfrm>
            <a:off x="4597738" y="3387947"/>
            <a:ext cx="115416" cy="492443"/>
          </a:xfrm>
          <a:prstGeom prst="rect">
            <a:avLst/>
          </a:prstGeom>
        </p:spPr>
        <p:txBody>
          <a:bodyPr vert="vert" wrap="square" lIns="0" tIns="0" rIns="0" bIns="0" rtlCol="0">
            <a:spAutoFit/>
          </a:bodyPr>
          <a:lstStyle/>
          <a:p>
            <a:pPr marL="9525" defTabSz="685800"/>
            <a:r>
              <a:rPr sz="750" kern="0" spc="-8" dirty="0">
                <a:solidFill>
                  <a:sysClr val="windowText" lastClr="000000"/>
                </a:solidFill>
                <a:latin typeface="Arial"/>
                <a:cs typeface="Arial"/>
              </a:rPr>
              <a:t>USASMDC</a:t>
            </a:r>
            <a:endParaRPr sz="750" kern="0">
              <a:solidFill>
                <a:sysClr val="windowText" lastClr="000000"/>
              </a:solidFill>
              <a:latin typeface="Arial"/>
              <a:cs typeface="Arial"/>
            </a:endParaRPr>
          </a:p>
        </p:txBody>
      </p:sp>
      <p:sp>
        <p:nvSpPr>
          <p:cNvPr id="31" name="object 31"/>
          <p:cNvSpPr txBox="1"/>
          <p:nvPr/>
        </p:nvSpPr>
        <p:spPr>
          <a:xfrm>
            <a:off x="5816366" y="3381565"/>
            <a:ext cx="115416" cy="615791"/>
          </a:xfrm>
          <a:prstGeom prst="rect">
            <a:avLst/>
          </a:prstGeom>
        </p:spPr>
        <p:txBody>
          <a:bodyPr vert="vert" wrap="square" lIns="0" tIns="0" rIns="0" bIns="0" rtlCol="0">
            <a:spAutoFit/>
          </a:bodyPr>
          <a:lstStyle/>
          <a:p>
            <a:pPr marL="9525" defTabSz="685800"/>
            <a:r>
              <a:rPr sz="750" kern="0" spc="-8" dirty="0">
                <a:solidFill>
                  <a:sysClr val="windowText" lastClr="000000"/>
                </a:solidFill>
                <a:latin typeface="Arial"/>
                <a:cs typeface="Arial"/>
              </a:rPr>
              <a:t>USARSOUTH</a:t>
            </a:r>
            <a:endParaRPr sz="750" kern="0">
              <a:solidFill>
                <a:sysClr val="windowText" lastClr="000000"/>
              </a:solidFill>
              <a:latin typeface="Arial"/>
              <a:cs typeface="Arial"/>
            </a:endParaRPr>
          </a:p>
        </p:txBody>
      </p:sp>
      <p:sp>
        <p:nvSpPr>
          <p:cNvPr id="32" name="object 32"/>
          <p:cNvSpPr txBox="1"/>
          <p:nvPr/>
        </p:nvSpPr>
        <p:spPr>
          <a:xfrm>
            <a:off x="1127283" y="1217581"/>
            <a:ext cx="1000125" cy="194765"/>
          </a:xfrm>
          <a:prstGeom prst="rect">
            <a:avLst/>
          </a:prstGeom>
        </p:spPr>
        <p:txBody>
          <a:bodyPr vert="horz" wrap="square" lIns="0" tIns="10001" rIns="0" bIns="0" rtlCol="0">
            <a:spAutoFit/>
          </a:bodyPr>
          <a:lstStyle/>
          <a:p>
            <a:pPr marL="9525" marR="3810" defTabSz="685800">
              <a:spcBef>
                <a:spcPts val="79"/>
              </a:spcBef>
            </a:pPr>
            <a:r>
              <a:rPr sz="600" kern="0" spc="-8" dirty="0">
                <a:solidFill>
                  <a:sysClr val="windowText" lastClr="000000"/>
                </a:solidFill>
                <a:latin typeface="Arial"/>
                <a:cs typeface="Arial"/>
              </a:rPr>
              <a:t>USSTRATCOM</a:t>
            </a:r>
            <a:r>
              <a:rPr sz="600" kern="0" spc="-23" dirty="0">
                <a:solidFill>
                  <a:sysClr val="windowText" lastClr="000000"/>
                </a:solidFill>
                <a:latin typeface="Arial"/>
                <a:cs typeface="Arial"/>
              </a:rPr>
              <a:t> </a:t>
            </a:r>
            <a:r>
              <a:rPr sz="600" kern="0" dirty="0">
                <a:solidFill>
                  <a:sysClr val="windowText" lastClr="000000"/>
                </a:solidFill>
                <a:latin typeface="Arial"/>
                <a:cs typeface="Arial"/>
              </a:rPr>
              <a:t>Functional</a:t>
            </a:r>
            <a:r>
              <a:rPr sz="600" kern="0" spc="11" dirty="0">
                <a:solidFill>
                  <a:sysClr val="windowText" lastClr="000000"/>
                </a:solidFill>
                <a:latin typeface="Arial"/>
                <a:cs typeface="Arial"/>
              </a:rPr>
              <a:t> </a:t>
            </a:r>
            <a:r>
              <a:rPr sz="600" kern="0" spc="-38" dirty="0">
                <a:solidFill>
                  <a:sysClr val="windowText" lastClr="000000"/>
                </a:solidFill>
                <a:latin typeface="Arial"/>
                <a:cs typeface="Arial"/>
              </a:rPr>
              <a:t>&amp;</a:t>
            </a:r>
            <a:r>
              <a:rPr sz="600" kern="0" dirty="0">
                <a:solidFill>
                  <a:sysClr val="windowText" lastClr="000000"/>
                </a:solidFill>
                <a:latin typeface="Arial"/>
                <a:cs typeface="Arial"/>
              </a:rPr>
              <a:t> Service</a:t>
            </a:r>
            <a:r>
              <a:rPr sz="600" kern="0" spc="-23" dirty="0">
                <a:solidFill>
                  <a:sysClr val="windowText" lastClr="000000"/>
                </a:solidFill>
                <a:latin typeface="Arial"/>
                <a:cs typeface="Arial"/>
              </a:rPr>
              <a:t> </a:t>
            </a:r>
            <a:r>
              <a:rPr sz="600" kern="0" spc="-8" dirty="0">
                <a:solidFill>
                  <a:sysClr val="windowText" lastClr="000000"/>
                </a:solidFill>
                <a:latin typeface="Arial"/>
                <a:cs typeface="Arial"/>
              </a:rPr>
              <a:t>Components</a:t>
            </a:r>
            <a:endParaRPr sz="600" kern="0">
              <a:solidFill>
                <a:sysClr val="windowText" lastClr="000000"/>
              </a:solidFill>
              <a:latin typeface="Arial"/>
              <a:cs typeface="Arial"/>
            </a:endParaRPr>
          </a:p>
        </p:txBody>
      </p:sp>
      <p:sp>
        <p:nvSpPr>
          <p:cNvPr id="33" name="object 33"/>
          <p:cNvSpPr txBox="1"/>
          <p:nvPr/>
        </p:nvSpPr>
        <p:spPr>
          <a:xfrm>
            <a:off x="1513618" y="1429036"/>
            <a:ext cx="334804" cy="102432"/>
          </a:xfrm>
          <a:prstGeom prst="rect">
            <a:avLst/>
          </a:prstGeom>
        </p:spPr>
        <p:txBody>
          <a:bodyPr vert="horz" wrap="square" lIns="0" tIns="10001" rIns="0" bIns="0" rtlCol="0">
            <a:spAutoFit/>
          </a:bodyPr>
          <a:lstStyle/>
          <a:p>
            <a:pPr marL="9525" defTabSz="685800">
              <a:spcBef>
                <a:spcPts val="79"/>
              </a:spcBef>
            </a:pPr>
            <a:r>
              <a:rPr sz="600" kern="0" spc="-8" dirty="0">
                <a:solidFill>
                  <a:sysClr val="windowText" lastClr="000000"/>
                </a:solidFill>
                <a:latin typeface="Arial"/>
                <a:cs typeface="Arial"/>
              </a:rPr>
              <a:t>Assigned</a:t>
            </a:r>
            <a:endParaRPr sz="600" kern="0">
              <a:solidFill>
                <a:sysClr val="windowText" lastClr="000000"/>
              </a:solidFill>
              <a:latin typeface="Arial"/>
              <a:cs typeface="Arial"/>
            </a:endParaRPr>
          </a:p>
        </p:txBody>
      </p:sp>
      <p:grpSp>
        <p:nvGrpSpPr>
          <p:cNvPr id="34" name="object 34"/>
          <p:cNvGrpSpPr/>
          <p:nvPr/>
        </p:nvGrpSpPr>
        <p:grpSpPr>
          <a:xfrm>
            <a:off x="1067563" y="1475565"/>
            <a:ext cx="6816566" cy="3300889"/>
            <a:chOff x="1423416" y="1967420"/>
            <a:chExt cx="9088755" cy="4401185"/>
          </a:xfrm>
        </p:grpSpPr>
        <p:sp>
          <p:nvSpPr>
            <p:cNvPr id="35" name="object 35"/>
            <p:cNvSpPr/>
            <p:nvPr/>
          </p:nvSpPr>
          <p:spPr>
            <a:xfrm>
              <a:off x="1683258" y="1980437"/>
              <a:ext cx="281940" cy="0"/>
            </a:xfrm>
            <a:custGeom>
              <a:avLst/>
              <a:gdLst/>
              <a:ahLst/>
              <a:cxnLst/>
              <a:rect l="l" t="t" r="r" b="b"/>
              <a:pathLst>
                <a:path w="281939">
                  <a:moveTo>
                    <a:pt x="0" y="0"/>
                  </a:moveTo>
                  <a:lnTo>
                    <a:pt x="281431" y="0"/>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pic>
          <p:nvPicPr>
            <p:cNvPr id="36" name="object 36"/>
            <p:cNvPicPr/>
            <p:nvPr/>
          </p:nvPicPr>
          <p:blipFill>
            <a:blip r:embed="rId14" cstate="print"/>
            <a:stretch>
              <a:fillRect/>
            </a:stretch>
          </p:blipFill>
          <p:spPr>
            <a:xfrm>
              <a:off x="10077382" y="3654205"/>
              <a:ext cx="434487" cy="508184"/>
            </a:xfrm>
            <a:prstGeom prst="rect">
              <a:avLst/>
            </a:prstGeom>
          </p:spPr>
        </p:pic>
        <p:pic>
          <p:nvPicPr>
            <p:cNvPr id="37" name="object 37"/>
            <p:cNvPicPr/>
            <p:nvPr/>
          </p:nvPicPr>
          <p:blipFill>
            <a:blip r:embed="rId15" cstate="print"/>
            <a:stretch>
              <a:fillRect/>
            </a:stretch>
          </p:blipFill>
          <p:spPr>
            <a:xfrm>
              <a:off x="10101072" y="3713987"/>
              <a:ext cx="391668" cy="393192"/>
            </a:xfrm>
            <a:prstGeom prst="rect">
              <a:avLst/>
            </a:prstGeom>
          </p:spPr>
        </p:pic>
        <p:pic>
          <p:nvPicPr>
            <p:cNvPr id="38" name="object 38"/>
            <p:cNvPicPr/>
            <p:nvPr/>
          </p:nvPicPr>
          <p:blipFill>
            <a:blip r:embed="rId16" cstate="print"/>
            <a:stretch>
              <a:fillRect/>
            </a:stretch>
          </p:blipFill>
          <p:spPr>
            <a:xfrm>
              <a:off x="4939283" y="5643372"/>
              <a:ext cx="374903" cy="374903"/>
            </a:xfrm>
            <a:prstGeom prst="rect">
              <a:avLst/>
            </a:prstGeom>
          </p:spPr>
        </p:pic>
        <p:pic>
          <p:nvPicPr>
            <p:cNvPr id="39" name="object 39"/>
            <p:cNvPicPr/>
            <p:nvPr/>
          </p:nvPicPr>
          <p:blipFill>
            <a:blip r:embed="rId17" cstate="print"/>
            <a:stretch>
              <a:fillRect/>
            </a:stretch>
          </p:blipFill>
          <p:spPr>
            <a:xfrm>
              <a:off x="7898892" y="5618987"/>
              <a:ext cx="304800" cy="402336"/>
            </a:xfrm>
            <a:prstGeom prst="rect">
              <a:avLst/>
            </a:prstGeom>
          </p:spPr>
        </p:pic>
        <p:sp>
          <p:nvSpPr>
            <p:cNvPr id="40" name="object 40"/>
            <p:cNvSpPr/>
            <p:nvPr/>
          </p:nvSpPr>
          <p:spPr>
            <a:xfrm>
              <a:off x="4095750" y="5513069"/>
              <a:ext cx="3967479" cy="15240"/>
            </a:xfrm>
            <a:custGeom>
              <a:avLst/>
              <a:gdLst/>
              <a:ahLst/>
              <a:cxnLst/>
              <a:rect l="l" t="t" r="r" b="b"/>
              <a:pathLst>
                <a:path w="3967479" h="15239">
                  <a:moveTo>
                    <a:pt x="3967099" y="0"/>
                  </a:moveTo>
                  <a:lnTo>
                    <a:pt x="0" y="14731"/>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pic>
          <p:nvPicPr>
            <p:cNvPr id="41" name="object 41"/>
            <p:cNvPicPr/>
            <p:nvPr/>
          </p:nvPicPr>
          <p:blipFill>
            <a:blip r:embed="rId18" cstate="print"/>
            <a:stretch>
              <a:fillRect/>
            </a:stretch>
          </p:blipFill>
          <p:spPr>
            <a:xfrm>
              <a:off x="1423416" y="5753099"/>
              <a:ext cx="1806702" cy="614946"/>
            </a:xfrm>
            <a:prstGeom prst="rect">
              <a:avLst/>
            </a:prstGeom>
          </p:spPr>
        </p:pic>
      </p:grpSp>
      <p:sp>
        <p:nvSpPr>
          <p:cNvPr id="42" name="object 42"/>
          <p:cNvSpPr txBox="1"/>
          <p:nvPr/>
        </p:nvSpPr>
        <p:spPr>
          <a:xfrm>
            <a:off x="1129856" y="4329760"/>
            <a:ext cx="1219200" cy="286617"/>
          </a:xfrm>
          <a:prstGeom prst="rect">
            <a:avLst/>
          </a:prstGeom>
        </p:spPr>
        <p:txBody>
          <a:bodyPr vert="horz" wrap="square" lIns="0" tIns="9525" rIns="0" bIns="0" rtlCol="0">
            <a:spAutoFit/>
          </a:bodyPr>
          <a:lstStyle/>
          <a:p>
            <a:pPr marL="9525" marR="3810" defTabSz="685800">
              <a:spcBef>
                <a:spcPts val="75"/>
              </a:spcBef>
            </a:pPr>
            <a:r>
              <a:rPr sz="600" kern="0" dirty="0">
                <a:solidFill>
                  <a:sysClr val="windowText" lastClr="000000"/>
                </a:solidFill>
                <a:latin typeface="Arial"/>
                <a:cs typeface="Arial"/>
              </a:rPr>
              <a:t>Army</a:t>
            </a:r>
            <a:r>
              <a:rPr sz="600" kern="0" spc="-19" dirty="0">
                <a:solidFill>
                  <a:sysClr val="windowText" lastClr="000000"/>
                </a:solidFill>
                <a:latin typeface="Arial"/>
                <a:cs typeface="Arial"/>
              </a:rPr>
              <a:t> </a:t>
            </a:r>
            <a:r>
              <a:rPr sz="600" kern="0" dirty="0">
                <a:solidFill>
                  <a:sysClr val="windowText" lastClr="000000"/>
                </a:solidFill>
                <a:latin typeface="Arial"/>
                <a:cs typeface="Arial"/>
              </a:rPr>
              <a:t>Commands,</a:t>
            </a:r>
            <a:r>
              <a:rPr sz="600" kern="0" spc="-23" dirty="0">
                <a:solidFill>
                  <a:sysClr val="windowText" lastClr="000000"/>
                </a:solidFill>
                <a:latin typeface="Arial"/>
                <a:cs typeface="Arial"/>
              </a:rPr>
              <a:t> </a:t>
            </a:r>
            <a:r>
              <a:rPr sz="600" kern="0" dirty="0">
                <a:solidFill>
                  <a:sysClr val="windowText" lastClr="000000"/>
                </a:solidFill>
                <a:latin typeface="Arial"/>
                <a:cs typeface="Arial"/>
              </a:rPr>
              <a:t>Army</a:t>
            </a:r>
            <a:r>
              <a:rPr sz="600" kern="0" spc="-15" dirty="0">
                <a:solidFill>
                  <a:sysClr val="windowText" lastClr="000000"/>
                </a:solidFill>
                <a:latin typeface="Arial"/>
                <a:cs typeface="Arial"/>
              </a:rPr>
              <a:t> </a:t>
            </a:r>
            <a:r>
              <a:rPr sz="600" kern="0" spc="-8" dirty="0">
                <a:solidFill>
                  <a:sysClr val="windowText" lastClr="000000"/>
                </a:solidFill>
                <a:latin typeface="Arial"/>
                <a:cs typeface="Arial"/>
              </a:rPr>
              <a:t>Service </a:t>
            </a:r>
            <a:r>
              <a:rPr sz="600" kern="0" dirty="0">
                <a:solidFill>
                  <a:sysClr val="windowText" lastClr="000000"/>
                </a:solidFill>
                <a:latin typeface="Arial"/>
                <a:cs typeface="Arial"/>
              </a:rPr>
              <a:t>Component</a:t>
            </a:r>
            <a:r>
              <a:rPr sz="600" kern="0" spc="-11" dirty="0">
                <a:solidFill>
                  <a:sysClr val="windowText" lastClr="000000"/>
                </a:solidFill>
                <a:latin typeface="Arial"/>
                <a:cs typeface="Arial"/>
              </a:rPr>
              <a:t> </a:t>
            </a:r>
            <a:r>
              <a:rPr sz="600" kern="0" dirty="0">
                <a:solidFill>
                  <a:sysClr val="windowText" lastClr="000000"/>
                </a:solidFill>
                <a:latin typeface="Arial"/>
                <a:cs typeface="Arial"/>
              </a:rPr>
              <a:t>Commands,</a:t>
            </a:r>
            <a:r>
              <a:rPr sz="600" kern="0" spc="-34" dirty="0">
                <a:solidFill>
                  <a:sysClr val="windowText" lastClr="000000"/>
                </a:solidFill>
                <a:latin typeface="Arial"/>
                <a:cs typeface="Arial"/>
              </a:rPr>
              <a:t> </a:t>
            </a:r>
            <a:r>
              <a:rPr sz="600" kern="0" dirty="0">
                <a:solidFill>
                  <a:sysClr val="windowText" lastClr="000000"/>
                </a:solidFill>
                <a:latin typeface="Arial"/>
                <a:cs typeface="Arial"/>
              </a:rPr>
              <a:t>and</a:t>
            </a:r>
            <a:r>
              <a:rPr sz="600" kern="0" spc="-19" dirty="0">
                <a:solidFill>
                  <a:sysClr val="windowText" lastClr="000000"/>
                </a:solidFill>
                <a:latin typeface="Arial"/>
                <a:cs typeface="Arial"/>
              </a:rPr>
              <a:t> </a:t>
            </a:r>
            <a:r>
              <a:rPr sz="600" kern="0" spc="-8" dirty="0">
                <a:solidFill>
                  <a:sysClr val="windowText" lastClr="000000"/>
                </a:solidFill>
                <a:latin typeface="Arial"/>
                <a:cs typeface="Arial"/>
              </a:rPr>
              <a:t>Direct </a:t>
            </a:r>
            <a:r>
              <a:rPr sz="600" kern="0" dirty="0">
                <a:solidFill>
                  <a:sysClr val="windowText" lastClr="000000"/>
                </a:solidFill>
                <a:latin typeface="Arial"/>
                <a:cs typeface="Arial"/>
              </a:rPr>
              <a:t>Reporting</a:t>
            </a:r>
            <a:r>
              <a:rPr sz="600" kern="0" spc="-23" dirty="0">
                <a:solidFill>
                  <a:sysClr val="windowText" lastClr="000000"/>
                </a:solidFill>
                <a:latin typeface="Arial"/>
                <a:cs typeface="Arial"/>
              </a:rPr>
              <a:t> </a:t>
            </a:r>
            <a:r>
              <a:rPr sz="600" kern="0" dirty="0">
                <a:solidFill>
                  <a:sysClr val="windowText" lastClr="000000"/>
                </a:solidFill>
                <a:latin typeface="Arial"/>
                <a:cs typeface="Arial"/>
              </a:rPr>
              <a:t>Units</a:t>
            </a:r>
            <a:r>
              <a:rPr sz="600" kern="0" spc="-26" dirty="0">
                <a:solidFill>
                  <a:sysClr val="windowText" lastClr="000000"/>
                </a:solidFill>
                <a:latin typeface="Arial"/>
                <a:cs typeface="Arial"/>
              </a:rPr>
              <a:t> </a:t>
            </a:r>
            <a:r>
              <a:rPr sz="600" kern="0" spc="-8" dirty="0">
                <a:solidFill>
                  <a:sysClr val="windowText" lastClr="000000"/>
                </a:solidFill>
                <a:latin typeface="Arial"/>
                <a:cs typeface="Arial"/>
              </a:rPr>
              <a:t>(DRU)</a:t>
            </a:r>
            <a:endParaRPr sz="600" kern="0">
              <a:solidFill>
                <a:sysClr val="windowText" lastClr="000000"/>
              </a:solidFill>
              <a:latin typeface="Arial"/>
              <a:cs typeface="Arial"/>
            </a:endParaRPr>
          </a:p>
        </p:txBody>
      </p:sp>
      <p:sp>
        <p:nvSpPr>
          <p:cNvPr id="43" name="object 43"/>
          <p:cNvSpPr txBox="1"/>
          <p:nvPr/>
        </p:nvSpPr>
        <p:spPr>
          <a:xfrm>
            <a:off x="1536763" y="4632655"/>
            <a:ext cx="295275" cy="101951"/>
          </a:xfrm>
          <a:prstGeom prst="rect">
            <a:avLst/>
          </a:prstGeom>
        </p:spPr>
        <p:txBody>
          <a:bodyPr vert="horz" wrap="square" lIns="0" tIns="9525" rIns="0" bIns="0" rtlCol="0">
            <a:spAutoFit/>
          </a:bodyPr>
          <a:lstStyle/>
          <a:p>
            <a:pPr marL="9525" defTabSz="685800">
              <a:spcBef>
                <a:spcPts val="75"/>
              </a:spcBef>
            </a:pPr>
            <a:r>
              <a:rPr sz="600" kern="0" spc="-15" dirty="0">
                <a:solidFill>
                  <a:sysClr val="windowText" lastClr="000000"/>
                </a:solidFill>
                <a:latin typeface="Arial"/>
                <a:cs typeface="Arial"/>
              </a:rPr>
              <a:t>ADCON</a:t>
            </a:r>
            <a:endParaRPr sz="600" kern="0">
              <a:solidFill>
                <a:sysClr val="windowText" lastClr="000000"/>
              </a:solidFill>
              <a:latin typeface="Arial"/>
              <a:cs typeface="Arial"/>
            </a:endParaRPr>
          </a:p>
        </p:txBody>
      </p:sp>
      <p:grpSp>
        <p:nvGrpSpPr>
          <p:cNvPr id="44" name="object 44"/>
          <p:cNvGrpSpPr/>
          <p:nvPr/>
        </p:nvGrpSpPr>
        <p:grpSpPr>
          <a:xfrm>
            <a:off x="1903047" y="4117086"/>
            <a:ext cx="4182428" cy="584359"/>
            <a:chOff x="2537396" y="5489447"/>
            <a:chExt cx="5576570" cy="779145"/>
          </a:xfrm>
        </p:grpSpPr>
        <p:sp>
          <p:nvSpPr>
            <p:cNvPr id="45" name="object 45"/>
            <p:cNvSpPr/>
            <p:nvPr/>
          </p:nvSpPr>
          <p:spPr>
            <a:xfrm>
              <a:off x="2550413" y="6255257"/>
              <a:ext cx="281940" cy="0"/>
            </a:xfrm>
            <a:custGeom>
              <a:avLst/>
              <a:gdLst/>
              <a:ahLst/>
              <a:cxnLst/>
              <a:rect l="l" t="t" r="r" b="b"/>
              <a:pathLst>
                <a:path w="281939">
                  <a:moveTo>
                    <a:pt x="0" y="0"/>
                  </a:moveTo>
                  <a:lnTo>
                    <a:pt x="281431" y="0"/>
                  </a:lnTo>
                </a:path>
              </a:pathLst>
            </a:custGeom>
            <a:ln w="25908">
              <a:solidFill>
                <a:srgbClr val="000000"/>
              </a:solidFill>
              <a:prstDash val="sysDot"/>
            </a:ln>
          </p:spPr>
          <p:txBody>
            <a:bodyPr wrap="square" lIns="0" tIns="0" rIns="0" bIns="0" rtlCol="0"/>
            <a:lstStyle/>
            <a:p>
              <a:pPr defTabSz="685800"/>
              <a:endParaRPr sz="1350" kern="0">
                <a:solidFill>
                  <a:sysClr val="windowText" lastClr="000000"/>
                </a:solidFill>
              </a:endParaRPr>
            </a:p>
          </p:txBody>
        </p:sp>
        <p:pic>
          <p:nvPicPr>
            <p:cNvPr id="46" name="object 46"/>
            <p:cNvPicPr/>
            <p:nvPr/>
          </p:nvPicPr>
          <p:blipFill>
            <a:blip r:embed="rId19" cstate="print"/>
            <a:stretch>
              <a:fillRect/>
            </a:stretch>
          </p:blipFill>
          <p:spPr>
            <a:xfrm>
              <a:off x="5067300" y="5489447"/>
              <a:ext cx="106616" cy="234670"/>
            </a:xfrm>
            <a:prstGeom prst="rect">
              <a:avLst/>
            </a:prstGeom>
          </p:spPr>
        </p:pic>
        <p:sp>
          <p:nvSpPr>
            <p:cNvPr id="47" name="object 47"/>
            <p:cNvSpPr/>
            <p:nvPr/>
          </p:nvSpPr>
          <p:spPr>
            <a:xfrm>
              <a:off x="5122926" y="5511545"/>
              <a:ext cx="0" cy="141605"/>
            </a:xfrm>
            <a:custGeom>
              <a:avLst/>
              <a:gdLst/>
              <a:ahLst/>
              <a:cxnLst/>
              <a:rect l="l" t="t" r="r" b="b"/>
              <a:pathLst>
                <a:path h="141604">
                  <a:moveTo>
                    <a:pt x="0" y="0"/>
                  </a:moveTo>
                  <a:lnTo>
                    <a:pt x="0" y="141604"/>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pic>
          <p:nvPicPr>
            <p:cNvPr id="48" name="object 48"/>
            <p:cNvPicPr/>
            <p:nvPr/>
          </p:nvPicPr>
          <p:blipFill>
            <a:blip r:embed="rId19" cstate="print"/>
            <a:stretch>
              <a:fillRect/>
            </a:stretch>
          </p:blipFill>
          <p:spPr>
            <a:xfrm>
              <a:off x="6842760" y="5490971"/>
              <a:ext cx="106616" cy="234670"/>
            </a:xfrm>
            <a:prstGeom prst="rect">
              <a:avLst/>
            </a:prstGeom>
          </p:spPr>
        </p:pic>
        <p:sp>
          <p:nvSpPr>
            <p:cNvPr id="49" name="object 49"/>
            <p:cNvSpPr/>
            <p:nvPr/>
          </p:nvSpPr>
          <p:spPr>
            <a:xfrm>
              <a:off x="6898386" y="5513069"/>
              <a:ext cx="0" cy="141605"/>
            </a:xfrm>
            <a:custGeom>
              <a:avLst/>
              <a:gdLst/>
              <a:ahLst/>
              <a:cxnLst/>
              <a:rect l="l" t="t" r="r" b="b"/>
              <a:pathLst>
                <a:path h="141604">
                  <a:moveTo>
                    <a:pt x="0" y="0"/>
                  </a:moveTo>
                  <a:lnTo>
                    <a:pt x="0" y="141604"/>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pic>
          <p:nvPicPr>
            <p:cNvPr id="50" name="object 50"/>
            <p:cNvPicPr/>
            <p:nvPr/>
          </p:nvPicPr>
          <p:blipFill>
            <a:blip r:embed="rId19" cstate="print"/>
            <a:stretch>
              <a:fillRect/>
            </a:stretch>
          </p:blipFill>
          <p:spPr>
            <a:xfrm>
              <a:off x="7421880" y="5506211"/>
              <a:ext cx="106616" cy="234670"/>
            </a:xfrm>
            <a:prstGeom prst="rect">
              <a:avLst/>
            </a:prstGeom>
          </p:spPr>
        </p:pic>
        <p:sp>
          <p:nvSpPr>
            <p:cNvPr id="51" name="object 51"/>
            <p:cNvSpPr/>
            <p:nvPr/>
          </p:nvSpPr>
          <p:spPr>
            <a:xfrm>
              <a:off x="7477505" y="5528309"/>
              <a:ext cx="0" cy="141605"/>
            </a:xfrm>
            <a:custGeom>
              <a:avLst/>
              <a:gdLst/>
              <a:ahLst/>
              <a:cxnLst/>
              <a:rect l="l" t="t" r="r" b="b"/>
              <a:pathLst>
                <a:path h="141604">
                  <a:moveTo>
                    <a:pt x="0" y="0"/>
                  </a:moveTo>
                  <a:lnTo>
                    <a:pt x="0" y="141604"/>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pic>
          <p:nvPicPr>
            <p:cNvPr id="52" name="object 52"/>
            <p:cNvPicPr/>
            <p:nvPr/>
          </p:nvPicPr>
          <p:blipFill>
            <a:blip r:embed="rId19" cstate="print"/>
            <a:stretch>
              <a:fillRect/>
            </a:stretch>
          </p:blipFill>
          <p:spPr>
            <a:xfrm>
              <a:off x="8007095" y="5490971"/>
              <a:ext cx="106616" cy="234670"/>
            </a:xfrm>
            <a:prstGeom prst="rect">
              <a:avLst/>
            </a:prstGeom>
          </p:spPr>
        </p:pic>
        <p:sp>
          <p:nvSpPr>
            <p:cNvPr id="53" name="object 53"/>
            <p:cNvSpPr/>
            <p:nvPr/>
          </p:nvSpPr>
          <p:spPr>
            <a:xfrm>
              <a:off x="8062722" y="5513069"/>
              <a:ext cx="0" cy="141605"/>
            </a:xfrm>
            <a:custGeom>
              <a:avLst/>
              <a:gdLst/>
              <a:ahLst/>
              <a:cxnLst/>
              <a:rect l="l" t="t" r="r" b="b"/>
              <a:pathLst>
                <a:path h="141604">
                  <a:moveTo>
                    <a:pt x="0" y="0"/>
                  </a:moveTo>
                  <a:lnTo>
                    <a:pt x="0" y="141604"/>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grpSp>
      <p:sp>
        <p:nvSpPr>
          <p:cNvPr id="54" name="object 54"/>
          <p:cNvSpPr txBox="1"/>
          <p:nvPr/>
        </p:nvSpPr>
        <p:spPr>
          <a:xfrm>
            <a:off x="3639884" y="4533901"/>
            <a:ext cx="421481" cy="124554"/>
          </a:xfrm>
          <a:prstGeom prst="rect">
            <a:avLst/>
          </a:prstGeom>
        </p:spPr>
        <p:txBody>
          <a:bodyPr vert="horz" wrap="square" lIns="0" tIns="9049" rIns="0" bIns="0" rtlCol="0">
            <a:spAutoFit/>
          </a:bodyPr>
          <a:lstStyle/>
          <a:p>
            <a:pPr marL="9525" defTabSz="685800">
              <a:spcBef>
                <a:spcPts val="71"/>
              </a:spcBef>
            </a:pPr>
            <a:r>
              <a:rPr sz="750" kern="0" spc="-8" dirty="0">
                <a:solidFill>
                  <a:sysClr val="windowText" lastClr="000000"/>
                </a:solidFill>
                <a:latin typeface="Arial"/>
                <a:cs typeface="Arial"/>
              </a:rPr>
              <a:t>TRADOC</a:t>
            </a:r>
            <a:endParaRPr sz="750" kern="0">
              <a:solidFill>
                <a:sysClr val="windowText" lastClr="000000"/>
              </a:solidFill>
              <a:latin typeface="Arial"/>
              <a:cs typeface="Arial"/>
            </a:endParaRPr>
          </a:p>
        </p:txBody>
      </p:sp>
      <p:sp>
        <p:nvSpPr>
          <p:cNvPr id="55" name="object 55"/>
          <p:cNvSpPr txBox="1"/>
          <p:nvPr/>
        </p:nvSpPr>
        <p:spPr>
          <a:xfrm>
            <a:off x="5492686" y="4509898"/>
            <a:ext cx="208598" cy="124554"/>
          </a:xfrm>
          <a:prstGeom prst="rect">
            <a:avLst/>
          </a:prstGeom>
        </p:spPr>
        <p:txBody>
          <a:bodyPr vert="horz" wrap="square" lIns="0" tIns="9049" rIns="0" bIns="0" rtlCol="0">
            <a:spAutoFit/>
          </a:bodyPr>
          <a:lstStyle/>
          <a:p>
            <a:pPr marL="9525" defTabSz="685800">
              <a:spcBef>
                <a:spcPts val="71"/>
              </a:spcBef>
            </a:pPr>
            <a:r>
              <a:rPr sz="750" kern="0" spc="-19" dirty="0">
                <a:solidFill>
                  <a:sysClr val="windowText" lastClr="000000"/>
                </a:solidFill>
                <a:latin typeface="Arial"/>
                <a:cs typeface="Arial"/>
              </a:rPr>
              <a:t>AFC</a:t>
            </a:r>
            <a:endParaRPr sz="750" kern="0">
              <a:solidFill>
                <a:sysClr val="windowText" lastClr="000000"/>
              </a:solidFill>
              <a:latin typeface="Arial"/>
              <a:cs typeface="Arial"/>
            </a:endParaRPr>
          </a:p>
        </p:txBody>
      </p:sp>
      <p:sp>
        <p:nvSpPr>
          <p:cNvPr id="56" name="object 56"/>
          <p:cNvSpPr txBox="1"/>
          <p:nvPr/>
        </p:nvSpPr>
        <p:spPr>
          <a:xfrm>
            <a:off x="5902547" y="4509898"/>
            <a:ext cx="272415" cy="124554"/>
          </a:xfrm>
          <a:prstGeom prst="rect">
            <a:avLst/>
          </a:prstGeom>
        </p:spPr>
        <p:txBody>
          <a:bodyPr vert="horz" wrap="square" lIns="0" tIns="9049" rIns="0" bIns="0" rtlCol="0">
            <a:spAutoFit/>
          </a:bodyPr>
          <a:lstStyle/>
          <a:p>
            <a:pPr marL="9525" defTabSz="685800">
              <a:spcBef>
                <a:spcPts val="71"/>
              </a:spcBef>
            </a:pPr>
            <a:r>
              <a:rPr sz="750" kern="0" spc="-15" dirty="0">
                <a:solidFill>
                  <a:sysClr val="windowText" lastClr="000000"/>
                </a:solidFill>
                <a:latin typeface="Arial"/>
                <a:cs typeface="Arial"/>
              </a:rPr>
              <a:t>DRUs</a:t>
            </a:r>
            <a:endParaRPr sz="750" kern="0">
              <a:solidFill>
                <a:sysClr val="windowText" lastClr="000000"/>
              </a:solidFill>
              <a:latin typeface="Arial"/>
              <a:cs typeface="Arial"/>
            </a:endParaRPr>
          </a:p>
        </p:txBody>
      </p:sp>
      <p:grpSp>
        <p:nvGrpSpPr>
          <p:cNvPr id="57" name="object 57"/>
          <p:cNvGrpSpPr/>
          <p:nvPr/>
        </p:nvGrpSpPr>
        <p:grpSpPr>
          <a:xfrm>
            <a:off x="5046344" y="4205097"/>
            <a:ext cx="670083" cy="318135"/>
            <a:chOff x="6728459" y="5606796"/>
            <a:chExt cx="893444" cy="424180"/>
          </a:xfrm>
        </p:grpSpPr>
        <p:pic>
          <p:nvPicPr>
            <p:cNvPr id="58" name="object 58"/>
            <p:cNvPicPr/>
            <p:nvPr/>
          </p:nvPicPr>
          <p:blipFill>
            <a:blip r:embed="rId20" cstate="print"/>
            <a:stretch>
              <a:fillRect/>
            </a:stretch>
          </p:blipFill>
          <p:spPr>
            <a:xfrm>
              <a:off x="6728459" y="5606796"/>
              <a:ext cx="338327" cy="423672"/>
            </a:xfrm>
            <a:prstGeom prst="rect">
              <a:avLst/>
            </a:prstGeom>
          </p:spPr>
        </p:pic>
        <p:pic>
          <p:nvPicPr>
            <p:cNvPr id="59" name="object 59"/>
            <p:cNvPicPr/>
            <p:nvPr/>
          </p:nvPicPr>
          <p:blipFill>
            <a:blip r:embed="rId21" cstate="print"/>
            <a:stretch>
              <a:fillRect/>
            </a:stretch>
          </p:blipFill>
          <p:spPr>
            <a:xfrm>
              <a:off x="7327391" y="5629656"/>
              <a:ext cx="294131" cy="381000"/>
            </a:xfrm>
            <a:prstGeom prst="rect">
              <a:avLst/>
            </a:prstGeom>
          </p:spPr>
        </p:pic>
      </p:grpSp>
      <p:sp>
        <p:nvSpPr>
          <p:cNvPr id="60" name="object 60"/>
          <p:cNvSpPr txBox="1"/>
          <p:nvPr/>
        </p:nvSpPr>
        <p:spPr>
          <a:xfrm>
            <a:off x="1635442" y="2133791"/>
            <a:ext cx="1536859" cy="239970"/>
          </a:xfrm>
          <a:prstGeom prst="rect">
            <a:avLst/>
          </a:prstGeom>
        </p:spPr>
        <p:txBody>
          <a:bodyPr vert="horz" wrap="square" lIns="0" tIns="9049" rIns="0" bIns="0" rtlCol="0">
            <a:spAutoFit/>
          </a:bodyPr>
          <a:lstStyle/>
          <a:p>
            <a:pPr marL="9525" defTabSz="685800">
              <a:spcBef>
                <a:spcPts val="71"/>
              </a:spcBef>
            </a:pPr>
            <a:r>
              <a:rPr sz="750" b="1" kern="0" dirty="0">
                <a:solidFill>
                  <a:sysClr val="windowText" lastClr="000000"/>
                </a:solidFill>
                <a:latin typeface="Arial"/>
                <a:cs typeface="Arial"/>
              </a:rPr>
              <a:t>Air</a:t>
            </a:r>
            <a:r>
              <a:rPr sz="750" b="1" kern="0" spc="4" dirty="0">
                <a:solidFill>
                  <a:sysClr val="windowText" lastClr="000000"/>
                </a:solidFill>
                <a:latin typeface="Arial"/>
                <a:cs typeface="Arial"/>
              </a:rPr>
              <a:t> </a:t>
            </a:r>
            <a:r>
              <a:rPr sz="750" b="1" kern="0" dirty="0">
                <a:solidFill>
                  <a:sysClr val="windowText" lastClr="000000"/>
                </a:solidFill>
                <a:latin typeface="Arial"/>
                <a:cs typeface="Arial"/>
              </a:rPr>
              <a:t>Force</a:t>
            </a:r>
            <a:r>
              <a:rPr sz="750" b="1" kern="0" spc="-34" dirty="0">
                <a:solidFill>
                  <a:sysClr val="windowText" lastClr="000000"/>
                </a:solidFill>
                <a:latin typeface="Arial"/>
                <a:cs typeface="Arial"/>
              </a:rPr>
              <a:t> </a:t>
            </a:r>
            <a:r>
              <a:rPr sz="750" b="1" kern="0" dirty="0">
                <a:solidFill>
                  <a:sysClr val="windowText" lastClr="000000"/>
                </a:solidFill>
                <a:latin typeface="Arial"/>
                <a:cs typeface="Arial"/>
              </a:rPr>
              <a:t>Global</a:t>
            </a:r>
            <a:r>
              <a:rPr sz="750" b="1" kern="0" spc="-26" dirty="0">
                <a:solidFill>
                  <a:sysClr val="windowText" lastClr="000000"/>
                </a:solidFill>
                <a:latin typeface="Arial"/>
                <a:cs typeface="Arial"/>
              </a:rPr>
              <a:t> </a:t>
            </a:r>
            <a:r>
              <a:rPr sz="750" b="1" kern="0" dirty="0">
                <a:solidFill>
                  <a:sysClr val="windowText" lastClr="000000"/>
                </a:solidFill>
                <a:latin typeface="Arial"/>
                <a:cs typeface="Arial"/>
              </a:rPr>
              <a:t>Strike</a:t>
            </a:r>
            <a:r>
              <a:rPr sz="750" b="1" kern="0" spc="-26" dirty="0">
                <a:solidFill>
                  <a:sysClr val="windowText" lastClr="000000"/>
                </a:solidFill>
                <a:latin typeface="Arial"/>
                <a:cs typeface="Arial"/>
              </a:rPr>
              <a:t> </a:t>
            </a:r>
            <a:r>
              <a:rPr sz="750" b="1" kern="0" spc="-8" dirty="0">
                <a:solidFill>
                  <a:sysClr val="windowText" lastClr="000000"/>
                </a:solidFill>
                <a:latin typeface="Arial"/>
                <a:cs typeface="Arial"/>
              </a:rPr>
              <a:t>Command</a:t>
            </a:r>
            <a:endParaRPr sz="750" kern="0">
              <a:solidFill>
                <a:sysClr val="windowText" lastClr="000000"/>
              </a:solidFill>
              <a:latin typeface="Arial"/>
              <a:cs typeface="Arial"/>
            </a:endParaRPr>
          </a:p>
          <a:p>
            <a:pPr marL="140970" defTabSz="685800"/>
            <a:r>
              <a:rPr sz="750" i="1" kern="0" spc="-15" dirty="0">
                <a:solidFill>
                  <a:sysClr val="windowText" lastClr="000000"/>
                </a:solidFill>
                <a:latin typeface="Arial"/>
                <a:cs typeface="Arial"/>
              </a:rPr>
              <a:t>JFACC</a:t>
            </a:r>
            <a:endParaRPr sz="750" kern="0">
              <a:solidFill>
                <a:sysClr val="windowText" lastClr="000000"/>
              </a:solidFill>
              <a:latin typeface="Arial"/>
              <a:cs typeface="Arial"/>
            </a:endParaRPr>
          </a:p>
        </p:txBody>
      </p:sp>
      <p:grpSp>
        <p:nvGrpSpPr>
          <p:cNvPr id="61" name="object 61"/>
          <p:cNvGrpSpPr/>
          <p:nvPr/>
        </p:nvGrpSpPr>
        <p:grpSpPr>
          <a:xfrm>
            <a:off x="1077850" y="670941"/>
            <a:ext cx="7054691" cy="3603308"/>
            <a:chOff x="1437132" y="894588"/>
            <a:chExt cx="9406255" cy="4804410"/>
          </a:xfrm>
        </p:grpSpPr>
        <p:pic>
          <p:nvPicPr>
            <p:cNvPr id="62" name="object 62"/>
            <p:cNvPicPr/>
            <p:nvPr/>
          </p:nvPicPr>
          <p:blipFill>
            <a:blip r:embed="rId22" cstate="print"/>
            <a:stretch>
              <a:fillRect/>
            </a:stretch>
          </p:blipFill>
          <p:spPr>
            <a:xfrm>
              <a:off x="1743456" y="2845308"/>
              <a:ext cx="399288" cy="393191"/>
            </a:xfrm>
            <a:prstGeom prst="rect">
              <a:avLst/>
            </a:prstGeom>
          </p:spPr>
        </p:pic>
        <p:pic>
          <p:nvPicPr>
            <p:cNvPr id="63" name="object 63"/>
            <p:cNvPicPr/>
            <p:nvPr/>
          </p:nvPicPr>
          <p:blipFill>
            <a:blip r:embed="rId23" cstate="print"/>
            <a:stretch>
              <a:fillRect/>
            </a:stretch>
          </p:blipFill>
          <p:spPr>
            <a:xfrm>
              <a:off x="1764792" y="3294888"/>
              <a:ext cx="374904" cy="370331"/>
            </a:xfrm>
            <a:prstGeom prst="rect">
              <a:avLst/>
            </a:prstGeom>
          </p:spPr>
        </p:pic>
        <p:pic>
          <p:nvPicPr>
            <p:cNvPr id="64" name="object 64"/>
            <p:cNvPicPr/>
            <p:nvPr/>
          </p:nvPicPr>
          <p:blipFill>
            <a:blip r:embed="rId24" cstate="print"/>
            <a:stretch>
              <a:fillRect/>
            </a:stretch>
          </p:blipFill>
          <p:spPr>
            <a:xfrm>
              <a:off x="1778508" y="2427732"/>
              <a:ext cx="310895" cy="310896"/>
            </a:xfrm>
            <a:prstGeom prst="rect">
              <a:avLst/>
            </a:prstGeom>
          </p:spPr>
        </p:pic>
        <p:pic>
          <p:nvPicPr>
            <p:cNvPr id="65" name="object 65"/>
            <p:cNvPicPr/>
            <p:nvPr/>
          </p:nvPicPr>
          <p:blipFill>
            <a:blip r:embed="rId25" cstate="print"/>
            <a:stretch>
              <a:fillRect/>
            </a:stretch>
          </p:blipFill>
          <p:spPr>
            <a:xfrm>
              <a:off x="5986755" y="2149722"/>
              <a:ext cx="206322" cy="542482"/>
            </a:xfrm>
            <a:prstGeom prst="rect">
              <a:avLst/>
            </a:prstGeom>
          </p:spPr>
        </p:pic>
        <p:pic>
          <p:nvPicPr>
            <p:cNvPr id="66" name="object 66"/>
            <p:cNvPicPr/>
            <p:nvPr/>
          </p:nvPicPr>
          <p:blipFill>
            <a:blip r:embed="rId26" cstate="print"/>
            <a:stretch>
              <a:fillRect/>
            </a:stretch>
          </p:blipFill>
          <p:spPr>
            <a:xfrm>
              <a:off x="5974079" y="2115299"/>
              <a:ext cx="231673" cy="588276"/>
            </a:xfrm>
            <a:prstGeom prst="rect">
              <a:avLst/>
            </a:prstGeom>
          </p:spPr>
        </p:pic>
        <p:sp>
          <p:nvSpPr>
            <p:cNvPr id="67" name="object 67"/>
            <p:cNvSpPr/>
            <p:nvPr/>
          </p:nvSpPr>
          <p:spPr>
            <a:xfrm>
              <a:off x="1480566" y="2215134"/>
              <a:ext cx="4612005" cy="1262380"/>
            </a:xfrm>
            <a:custGeom>
              <a:avLst/>
              <a:gdLst/>
              <a:ahLst/>
              <a:cxnLst/>
              <a:rect l="l" t="t" r="r" b="b"/>
              <a:pathLst>
                <a:path w="4612005" h="1262379">
                  <a:moveTo>
                    <a:pt x="4611624" y="6095"/>
                  </a:moveTo>
                  <a:lnTo>
                    <a:pt x="4611624" y="374141"/>
                  </a:lnTo>
                </a:path>
                <a:path w="4612005" h="1262379">
                  <a:moveTo>
                    <a:pt x="0" y="0"/>
                  </a:moveTo>
                  <a:lnTo>
                    <a:pt x="0" y="1262379"/>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pic>
          <p:nvPicPr>
            <p:cNvPr id="68" name="object 68"/>
            <p:cNvPicPr/>
            <p:nvPr/>
          </p:nvPicPr>
          <p:blipFill>
            <a:blip r:embed="rId27" cstate="print"/>
            <a:stretch>
              <a:fillRect/>
            </a:stretch>
          </p:blipFill>
          <p:spPr>
            <a:xfrm>
              <a:off x="3299460" y="2103094"/>
              <a:ext cx="2907791" cy="231673"/>
            </a:xfrm>
            <a:prstGeom prst="rect">
              <a:avLst/>
            </a:prstGeom>
          </p:spPr>
        </p:pic>
        <p:sp>
          <p:nvSpPr>
            <p:cNvPr id="69" name="object 69"/>
            <p:cNvSpPr/>
            <p:nvPr/>
          </p:nvSpPr>
          <p:spPr>
            <a:xfrm>
              <a:off x="3405377" y="2221230"/>
              <a:ext cx="2689225" cy="635"/>
            </a:xfrm>
            <a:custGeom>
              <a:avLst/>
              <a:gdLst/>
              <a:ahLst/>
              <a:cxnLst/>
              <a:rect l="l" t="t" r="r" b="b"/>
              <a:pathLst>
                <a:path w="2689225" h="635">
                  <a:moveTo>
                    <a:pt x="0" y="0"/>
                  </a:moveTo>
                  <a:lnTo>
                    <a:pt x="2688971" y="635"/>
                  </a:lnTo>
                </a:path>
              </a:pathLst>
            </a:custGeom>
            <a:ln w="25907">
              <a:solidFill>
                <a:srgbClr val="000000"/>
              </a:solidFill>
            </a:ln>
          </p:spPr>
          <p:txBody>
            <a:bodyPr wrap="square" lIns="0" tIns="0" rIns="0" bIns="0" rtlCol="0"/>
            <a:lstStyle/>
            <a:p>
              <a:pPr defTabSz="685800"/>
              <a:endParaRPr sz="1350" kern="0">
                <a:solidFill>
                  <a:sysClr val="windowText" lastClr="000000"/>
                </a:solidFill>
              </a:endParaRPr>
            </a:p>
          </p:txBody>
        </p:sp>
        <p:pic>
          <p:nvPicPr>
            <p:cNvPr id="70" name="object 70"/>
            <p:cNvPicPr/>
            <p:nvPr/>
          </p:nvPicPr>
          <p:blipFill>
            <a:blip r:embed="rId28" cstate="print"/>
            <a:stretch>
              <a:fillRect/>
            </a:stretch>
          </p:blipFill>
          <p:spPr>
            <a:xfrm>
              <a:off x="3304032" y="1857743"/>
              <a:ext cx="231673" cy="469404"/>
            </a:xfrm>
            <a:prstGeom prst="rect">
              <a:avLst/>
            </a:prstGeom>
          </p:spPr>
        </p:pic>
        <p:sp>
          <p:nvSpPr>
            <p:cNvPr id="71" name="object 71"/>
            <p:cNvSpPr/>
            <p:nvPr/>
          </p:nvSpPr>
          <p:spPr>
            <a:xfrm>
              <a:off x="3422142" y="1975866"/>
              <a:ext cx="0" cy="250825"/>
            </a:xfrm>
            <a:custGeom>
              <a:avLst/>
              <a:gdLst/>
              <a:ahLst/>
              <a:cxnLst/>
              <a:rect l="l" t="t" r="r" b="b"/>
              <a:pathLst>
                <a:path h="250825">
                  <a:moveTo>
                    <a:pt x="0" y="250571"/>
                  </a:moveTo>
                  <a:lnTo>
                    <a:pt x="0" y="0"/>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pic>
          <p:nvPicPr>
            <p:cNvPr id="72" name="object 72"/>
            <p:cNvPicPr/>
            <p:nvPr/>
          </p:nvPicPr>
          <p:blipFill>
            <a:blip r:embed="rId29" cstate="print"/>
            <a:stretch>
              <a:fillRect/>
            </a:stretch>
          </p:blipFill>
          <p:spPr>
            <a:xfrm>
              <a:off x="1437132" y="3441128"/>
              <a:ext cx="304825" cy="106616"/>
            </a:xfrm>
            <a:prstGeom prst="rect">
              <a:avLst/>
            </a:prstGeom>
          </p:spPr>
        </p:pic>
        <p:sp>
          <p:nvSpPr>
            <p:cNvPr id="73" name="object 73"/>
            <p:cNvSpPr/>
            <p:nvPr/>
          </p:nvSpPr>
          <p:spPr>
            <a:xfrm>
              <a:off x="1480566" y="3477005"/>
              <a:ext cx="210820" cy="0"/>
            </a:xfrm>
            <a:custGeom>
              <a:avLst/>
              <a:gdLst/>
              <a:ahLst/>
              <a:cxnLst/>
              <a:rect l="l" t="t" r="r" b="b"/>
              <a:pathLst>
                <a:path w="210819">
                  <a:moveTo>
                    <a:pt x="0" y="0"/>
                  </a:moveTo>
                  <a:lnTo>
                    <a:pt x="210820" y="0"/>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pic>
          <p:nvPicPr>
            <p:cNvPr id="74" name="object 74"/>
            <p:cNvPicPr/>
            <p:nvPr/>
          </p:nvPicPr>
          <p:blipFill>
            <a:blip r:embed="rId29" cstate="print"/>
            <a:stretch>
              <a:fillRect/>
            </a:stretch>
          </p:blipFill>
          <p:spPr>
            <a:xfrm>
              <a:off x="1437132" y="2990024"/>
              <a:ext cx="304825" cy="106616"/>
            </a:xfrm>
            <a:prstGeom prst="rect">
              <a:avLst/>
            </a:prstGeom>
          </p:spPr>
        </p:pic>
        <p:sp>
          <p:nvSpPr>
            <p:cNvPr id="75" name="object 75"/>
            <p:cNvSpPr/>
            <p:nvPr/>
          </p:nvSpPr>
          <p:spPr>
            <a:xfrm>
              <a:off x="1480566" y="3025902"/>
              <a:ext cx="210820" cy="0"/>
            </a:xfrm>
            <a:custGeom>
              <a:avLst/>
              <a:gdLst/>
              <a:ahLst/>
              <a:cxnLst/>
              <a:rect l="l" t="t" r="r" b="b"/>
              <a:pathLst>
                <a:path w="210819">
                  <a:moveTo>
                    <a:pt x="0" y="0"/>
                  </a:moveTo>
                  <a:lnTo>
                    <a:pt x="210820" y="0"/>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pic>
          <p:nvPicPr>
            <p:cNvPr id="76" name="object 76"/>
            <p:cNvPicPr/>
            <p:nvPr/>
          </p:nvPicPr>
          <p:blipFill>
            <a:blip r:embed="rId29" cstate="print"/>
            <a:stretch>
              <a:fillRect/>
            </a:stretch>
          </p:blipFill>
          <p:spPr>
            <a:xfrm>
              <a:off x="1437132" y="2554160"/>
              <a:ext cx="304825" cy="106616"/>
            </a:xfrm>
            <a:prstGeom prst="rect">
              <a:avLst/>
            </a:prstGeom>
          </p:spPr>
        </p:pic>
        <p:sp>
          <p:nvSpPr>
            <p:cNvPr id="77" name="object 77"/>
            <p:cNvSpPr/>
            <p:nvPr/>
          </p:nvSpPr>
          <p:spPr>
            <a:xfrm>
              <a:off x="1480566" y="2218182"/>
              <a:ext cx="9217660" cy="3467735"/>
            </a:xfrm>
            <a:custGeom>
              <a:avLst/>
              <a:gdLst/>
              <a:ahLst/>
              <a:cxnLst/>
              <a:rect l="l" t="t" r="r" b="b"/>
              <a:pathLst>
                <a:path w="9217660" h="3467735">
                  <a:moveTo>
                    <a:pt x="0" y="371855"/>
                  </a:moveTo>
                  <a:lnTo>
                    <a:pt x="210820" y="371855"/>
                  </a:lnTo>
                </a:path>
                <a:path w="9217660" h="3467735">
                  <a:moveTo>
                    <a:pt x="9217152" y="3467188"/>
                  </a:moveTo>
                  <a:lnTo>
                    <a:pt x="9217152" y="0"/>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pic>
          <p:nvPicPr>
            <p:cNvPr id="78" name="object 78"/>
            <p:cNvPicPr/>
            <p:nvPr/>
          </p:nvPicPr>
          <p:blipFill>
            <a:blip r:embed="rId30" cstate="print"/>
            <a:stretch>
              <a:fillRect/>
            </a:stretch>
          </p:blipFill>
          <p:spPr>
            <a:xfrm>
              <a:off x="8612607" y="1862053"/>
              <a:ext cx="206322" cy="463905"/>
            </a:xfrm>
            <a:prstGeom prst="rect">
              <a:avLst/>
            </a:prstGeom>
          </p:spPr>
        </p:pic>
        <p:pic>
          <p:nvPicPr>
            <p:cNvPr id="79" name="object 79"/>
            <p:cNvPicPr/>
            <p:nvPr/>
          </p:nvPicPr>
          <p:blipFill>
            <a:blip r:embed="rId31" cstate="print"/>
            <a:stretch>
              <a:fillRect/>
            </a:stretch>
          </p:blipFill>
          <p:spPr>
            <a:xfrm>
              <a:off x="8599932" y="1827301"/>
              <a:ext cx="231673" cy="501370"/>
            </a:xfrm>
            <a:prstGeom prst="rect">
              <a:avLst/>
            </a:prstGeom>
          </p:spPr>
        </p:pic>
        <p:sp>
          <p:nvSpPr>
            <p:cNvPr id="80" name="object 80"/>
            <p:cNvSpPr/>
            <p:nvPr/>
          </p:nvSpPr>
          <p:spPr>
            <a:xfrm>
              <a:off x="8718041" y="1933194"/>
              <a:ext cx="0" cy="281940"/>
            </a:xfrm>
            <a:custGeom>
              <a:avLst/>
              <a:gdLst/>
              <a:ahLst/>
              <a:cxnLst/>
              <a:rect l="l" t="t" r="r" b="b"/>
              <a:pathLst>
                <a:path h="281939">
                  <a:moveTo>
                    <a:pt x="0" y="0"/>
                  </a:moveTo>
                  <a:lnTo>
                    <a:pt x="0" y="281431"/>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pic>
          <p:nvPicPr>
            <p:cNvPr id="81" name="object 81"/>
            <p:cNvPicPr/>
            <p:nvPr/>
          </p:nvPicPr>
          <p:blipFill>
            <a:blip r:embed="rId32" cstate="print"/>
            <a:stretch>
              <a:fillRect/>
            </a:stretch>
          </p:blipFill>
          <p:spPr>
            <a:xfrm>
              <a:off x="9934955" y="2523680"/>
              <a:ext cx="797064" cy="106616"/>
            </a:xfrm>
            <a:prstGeom prst="rect">
              <a:avLst/>
            </a:prstGeom>
          </p:spPr>
        </p:pic>
        <p:sp>
          <p:nvSpPr>
            <p:cNvPr id="82" name="object 82"/>
            <p:cNvSpPr/>
            <p:nvPr/>
          </p:nvSpPr>
          <p:spPr>
            <a:xfrm>
              <a:off x="9990582" y="2559558"/>
              <a:ext cx="703580" cy="0"/>
            </a:xfrm>
            <a:custGeom>
              <a:avLst/>
              <a:gdLst/>
              <a:ahLst/>
              <a:cxnLst/>
              <a:rect l="l" t="t" r="r" b="b"/>
              <a:pathLst>
                <a:path w="703579">
                  <a:moveTo>
                    <a:pt x="703579" y="0"/>
                  </a:moveTo>
                  <a:lnTo>
                    <a:pt x="0" y="0"/>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pic>
          <p:nvPicPr>
            <p:cNvPr id="83" name="object 83"/>
            <p:cNvPicPr/>
            <p:nvPr/>
          </p:nvPicPr>
          <p:blipFill>
            <a:blip r:embed="rId32" cstate="print"/>
            <a:stretch>
              <a:fillRect/>
            </a:stretch>
          </p:blipFill>
          <p:spPr>
            <a:xfrm>
              <a:off x="9936479" y="2916872"/>
              <a:ext cx="797064" cy="106616"/>
            </a:xfrm>
            <a:prstGeom prst="rect">
              <a:avLst/>
            </a:prstGeom>
          </p:spPr>
        </p:pic>
        <p:sp>
          <p:nvSpPr>
            <p:cNvPr id="84" name="object 84"/>
            <p:cNvSpPr/>
            <p:nvPr/>
          </p:nvSpPr>
          <p:spPr>
            <a:xfrm>
              <a:off x="9992105" y="2952750"/>
              <a:ext cx="703580" cy="0"/>
            </a:xfrm>
            <a:custGeom>
              <a:avLst/>
              <a:gdLst/>
              <a:ahLst/>
              <a:cxnLst/>
              <a:rect l="l" t="t" r="r" b="b"/>
              <a:pathLst>
                <a:path w="703579">
                  <a:moveTo>
                    <a:pt x="703579" y="0"/>
                  </a:moveTo>
                  <a:lnTo>
                    <a:pt x="0" y="0"/>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pic>
          <p:nvPicPr>
            <p:cNvPr id="85" name="object 85"/>
            <p:cNvPicPr/>
            <p:nvPr/>
          </p:nvPicPr>
          <p:blipFill>
            <a:blip r:embed="rId33" cstate="print"/>
            <a:stretch>
              <a:fillRect/>
            </a:stretch>
          </p:blipFill>
          <p:spPr>
            <a:xfrm>
              <a:off x="10331196" y="3724630"/>
              <a:ext cx="512102" cy="313969"/>
            </a:xfrm>
            <a:prstGeom prst="rect">
              <a:avLst/>
            </a:prstGeom>
          </p:spPr>
        </p:pic>
        <p:pic>
          <p:nvPicPr>
            <p:cNvPr id="86" name="object 86"/>
            <p:cNvPicPr/>
            <p:nvPr/>
          </p:nvPicPr>
          <p:blipFill>
            <a:blip r:embed="rId34" cstate="print"/>
            <a:stretch>
              <a:fillRect/>
            </a:stretch>
          </p:blipFill>
          <p:spPr>
            <a:xfrm>
              <a:off x="10372344" y="3745966"/>
              <a:ext cx="429818" cy="231673"/>
            </a:xfrm>
            <a:prstGeom prst="rect">
              <a:avLst/>
            </a:prstGeom>
          </p:spPr>
        </p:pic>
        <p:sp>
          <p:nvSpPr>
            <p:cNvPr id="87" name="object 87"/>
            <p:cNvSpPr/>
            <p:nvPr/>
          </p:nvSpPr>
          <p:spPr>
            <a:xfrm>
              <a:off x="10490453" y="3864102"/>
              <a:ext cx="210820" cy="0"/>
            </a:xfrm>
            <a:custGeom>
              <a:avLst/>
              <a:gdLst/>
              <a:ahLst/>
              <a:cxnLst/>
              <a:rect l="l" t="t" r="r" b="b"/>
              <a:pathLst>
                <a:path w="210820">
                  <a:moveTo>
                    <a:pt x="210820" y="0"/>
                  </a:moveTo>
                  <a:lnTo>
                    <a:pt x="0" y="0"/>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pic>
          <p:nvPicPr>
            <p:cNvPr id="88" name="object 88"/>
            <p:cNvPicPr/>
            <p:nvPr/>
          </p:nvPicPr>
          <p:blipFill>
            <a:blip r:embed="rId33" cstate="print"/>
            <a:stretch>
              <a:fillRect/>
            </a:stretch>
          </p:blipFill>
          <p:spPr>
            <a:xfrm>
              <a:off x="10331196" y="4195546"/>
              <a:ext cx="512102" cy="313969"/>
            </a:xfrm>
            <a:prstGeom prst="rect">
              <a:avLst/>
            </a:prstGeom>
          </p:spPr>
        </p:pic>
        <p:pic>
          <p:nvPicPr>
            <p:cNvPr id="89" name="object 89"/>
            <p:cNvPicPr/>
            <p:nvPr/>
          </p:nvPicPr>
          <p:blipFill>
            <a:blip r:embed="rId34" cstate="print"/>
            <a:stretch>
              <a:fillRect/>
            </a:stretch>
          </p:blipFill>
          <p:spPr>
            <a:xfrm>
              <a:off x="10372344" y="4216882"/>
              <a:ext cx="429818" cy="231673"/>
            </a:xfrm>
            <a:prstGeom prst="rect">
              <a:avLst/>
            </a:prstGeom>
          </p:spPr>
        </p:pic>
        <p:sp>
          <p:nvSpPr>
            <p:cNvPr id="90" name="object 90"/>
            <p:cNvSpPr/>
            <p:nvPr/>
          </p:nvSpPr>
          <p:spPr>
            <a:xfrm>
              <a:off x="10490453" y="4335017"/>
              <a:ext cx="210820" cy="0"/>
            </a:xfrm>
            <a:custGeom>
              <a:avLst/>
              <a:gdLst/>
              <a:ahLst/>
              <a:cxnLst/>
              <a:rect l="l" t="t" r="r" b="b"/>
              <a:pathLst>
                <a:path w="210820">
                  <a:moveTo>
                    <a:pt x="210820" y="0"/>
                  </a:moveTo>
                  <a:lnTo>
                    <a:pt x="0" y="0"/>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pic>
          <p:nvPicPr>
            <p:cNvPr id="91" name="object 91"/>
            <p:cNvPicPr/>
            <p:nvPr/>
          </p:nvPicPr>
          <p:blipFill>
            <a:blip r:embed="rId35" cstate="print"/>
            <a:stretch>
              <a:fillRect/>
            </a:stretch>
          </p:blipFill>
          <p:spPr>
            <a:xfrm>
              <a:off x="2880360" y="894588"/>
              <a:ext cx="1080515" cy="1080515"/>
            </a:xfrm>
            <a:prstGeom prst="rect">
              <a:avLst/>
            </a:prstGeom>
          </p:spPr>
        </p:pic>
        <p:pic>
          <p:nvPicPr>
            <p:cNvPr id="92" name="object 92"/>
            <p:cNvPicPr/>
            <p:nvPr/>
          </p:nvPicPr>
          <p:blipFill>
            <a:blip r:embed="rId36" cstate="print"/>
            <a:stretch>
              <a:fillRect/>
            </a:stretch>
          </p:blipFill>
          <p:spPr>
            <a:xfrm>
              <a:off x="9230867" y="1540764"/>
              <a:ext cx="1538477" cy="610362"/>
            </a:xfrm>
            <a:prstGeom prst="rect">
              <a:avLst/>
            </a:prstGeom>
          </p:spPr>
        </p:pic>
      </p:grpSp>
      <p:sp>
        <p:nvSpPr>
          <p:cNvPr id="93" name="object 93"/>
          <p:cNvSpPr txBox="1"/>
          <p:nvPr/>
        </p:nvSpPr>
        <p:spPr>
          <a:xfrm>
            <a:off x="1640014" y="2513553"/>
            <a:ext cx="750094" cy="124554"/>
          </a:xfrm>
          <a:prstGeom prst="rect">
            <a:avLst/>
          </a:prstGeom>
        </p:spPr>
        <p:txBody>
          <a:bodyPr vert="horz" wrap="square" lIns="0" tIns="9049" rIns="0" bIns="0" rtlCol="0">
            <a:spAutoFit/>
          </a:bodyPr>
          <a:lstStyle/>
          <a:p>
            <a:pPr marL="9525" defTabSz="685800">
              <a:spcBef>
                <a:spcPts val="71"/>
              </a:spcBef>
            </a:pPr>
            <a:r>
              <a:rPr sz="750" b="1" kern="0" spc="-8" dirty="0">
                <a:solidFill>
                  <a:sysClr val="windowText" lastClr="000000"/>
                </a:solidFill>
                <a:latin typeface="Arial"/>
                <a:cs typeface="Arial"/>
              </a:rPr>
              <a:t>MARFORSTRAT</a:t>
            </a:r>
            <a:endParaRPr sz="750" kern="0">
              <a:solidFill>
                <a:sysClr val="windowText" lastClr="000000"/>
              </a:solidFill>
              <a:latin typeface="Arial"/>
              <a:cs typeface="Arial"/>
            </a:endParaRPr>
          </a:p>
        </p:txBody>
      </p:sp>
      <p:sp>
        <p:nvSpPr>
          <p:cNvPr id="94" name="object 94"/>
          <p:cNvSpPr txBox="1"/>
          <p:nvPr/>
        </p:nvSpPr>
        <p:spPr>
          <a:xfrm>
            <a:off x="1640014" y="1811465"/>
            <a:ext cx="1067753" cy="239970"/>
          </a:xfrm>
          <a:prstGeom prst="rect">
            <a:avLst/>
          </a:prstGeom>
        </p:spPr>
        <p:txBody>
          <a:bodyPr vert="horz" wrap="square" lIns="0" tIns="9049" rIns="0" bIns="0" rtlCol="0">
            <a:spAutoFit/>
          </a:bodyPr>
          <a:lstStyle/>
          <a:p>
            <a:pPr marL="9525" defTabSz="685800">
              <a:spcBef>
                <a:spcPts val="71"/>
              </a:spcBef>
            </a:pPr>
            <a:r>
              <a:rPr sz="750" b="1" kern="0" dirty="0">
                <a:solidFill>
                  <a:sysClr val="windowText" lastClr="000000"/>
                </a:solidFill>
                <a:latin typeface="Arial"/>
                <a:cs typeface="Arial"/>
              </a:rPr>
              <a:t>Fleet</a:t>
            </a:r>
            <a:r>
              <a:rPr sz="750" b="1" kern="0" spc="-23" dirty="0">
                <a:solidFill>
                  <a:sysClr val="windowText" lastClr="000000"/>
                </a:solidFill>
                <a:latin typeface="Arial"/>
                <a:cs typeface="Arial"/>
              </a:rPr>
              <a:t> </a:t>
            </a:r>
            <a:r>
              <a:rPr sz="750" b="1" kern="0" dirty="0">
                <a:solidFill>
                  <a:sysClr val="windowText" lastClr="000000"/>
                </a:solidFill>
                <a:latin typeface="Arial"/>
                <a:cs typeface="Arial"/>
              </a:rPr>
              <a:t>Forces</a:t>
            </a:r>
            <a:r>
              <a:rPr sz="750" b="1" kern="0" spc="-34" dirty="0">
                <a:solidFill>
                  <a:sysClr val="windowText" lastClr="000000"/>
                </a:solidFill>
                <a:latin typeface="Arial"/>
                <a:cs typeface="Arial"/>
              </a:rPr>
              <a:t> </a:t>
            </a:r>
            <a:r>
              <a:rPr sz="750" b="1" kern="0" spc="-8" dirty="0">
                <a:solidFill>
                  <a:sysClr val="windowText" lastClr="000000"/>
                </a:solidFill>
                <a:latin typeface="Arial"/>
                <a:cs typeface="Arial"/>
              </a:rPr>
              <a:t>Command</a:t>
            </a:r>
            <a:endParaRPr sz="750" kern="0">
              <a:solidFill>
                <a:sysClr val="windowText" lastClr="000000"/>
              </a:solidFill>
              <a:latin typeface="Arial"/>
              <a:cs typeface="Arial"/>
            </a:endParaRPr>
          </a:p>
          <a:p>
            <a:pPr marL="140494" defTabSz="685800"/>
            <a:r>
              <a:rPr sz="750" i="1" kern="0" spc="-8" dirty="0">
                <a:solidFill>
                  <a:sysClr val="windowText" lastClr="000000"/>
                </a:solidFill>
                <a:latin typeface="Arial"/>
                <a:cs typeface="Arial"/>
              </a:rPr>
              <a:t>JFMCC</a:t>
            </a:r>
            <a:endParaRPr sz="750" kern="0">
              <a:solidFill>
                <a:sysClr val="windowText" lastClr="000000"/>
              </a:solidFill>
              <a:latin typeface="Arial"/>
              <a:cs typeface="Arial"/>
            </a:endParaRPr>
          </a:p>
        </p:txBody>
      </p:sp>
      <p:sp>
        <p:nvSpPr>
          <p:cNvPr id="95" name="object 95"/>
          <p:cNvSpPr txBox="1"/>
          <p:nvPr/>
        </p:nvSpPr>
        <p:spPr>
          <a:xfrm>
            <a:off x="6241923" y="4141089"/>
            <a:ext cx="907733" cy="614110"/>
          </a:xfrm>
          <a:prstGeom prst="rect">
            <a:avLst/>
          </a:prstGeom>
          <a:solidFill>
            <a:srgbClr val="CCCCFF"/>
          </a:solidFill>
          <a:ln w="9144">
            <a:solidFill>
              <a:srgbClr val="000000"/>
            </a:solidFill>
          </a:ln>
        </p:spPr>
        <p:txBody>
          <a:bodyPr vert="horz" wrap="square" lIns="0" tIns="36671" rIns="0" bIns="0" rtlCol="0">
            <a:spAutoFit/>
          </a:bodyPr>
          <a:lstStyle/>
          <a:p>
            <a:pPr marL="69533" marR="139541" defTabSz="685800">
              <a:spcBef>
                <a:spcPts val="288"/>
              </a:spcBef>
            </a:pPr>
            <a:r>
              <a:rPr sz="750" u="sng" kern="0" spc="-8" dirty="0">
                <a:solidFill>
                  <a:sysClr val="windowText" lastClr="000000"/>
                </a:solidFill>
                <a:uFill>
                  <a:solidFill>
                    <a:srgbClr val="000000"/>
                  </a:solidFill>
                </a:uFill>
                <a:latin typeface="Arial"/>
                <a:cs typeface="Arial"/>
              </a:rPr>
              <a:t>LNOs:</a:t>
            </a:r>
            <a:r>
              <a:rPr sz="750" kern="0" spc="-8" dirty="0">
                <a:solidFill>
                  <a:sysClr val="windowText" lastClr="000000"/>
                </a:solidFill>
                <a:latin typeface="Arial"/>
                <a:cs typeface="Arial"/>
              </a:rPr>
              <a:t> USSTRATCOM USSPACECOM USNORTHCOM AFC/FCC</a:t>
            </a:r>
            <a:endParaRPr sz="750" kern="0">
              <a:solidFill>
                <a:sysClr val="windowText" lastClr="000000"/>
              </a:solidFill>
              <a:latin typeface="Arial"/>
              <a:cs typeface="Arial"/>
            </a:endParaRPr>
          </a:p>
        </p:txBody>
      </p:sp>
      <p:sp>
        <p:nvSpPr>
          <p:cNvPr id="96" name="object 96"/>
          <p:cNvSpPr txBox="1"/>
          <p:nvPr/>
        </p:nvSpPr>
        <p:spPr>
          <a:xfrm>
            <a:off x="6985825" y="1213486"/>
            <a:ext cx="1009174" cy="194765"/>
          </a:xfrm>
          <a:prstGeom prst="rect">
            <a:avLst/>
          </a:prstGeom>
        </p:spPr>
        <p:txBody>
          <a:bodyPr vert="horz" wrap="square" lIns="0" tIns="10001" rIns="0" bIns="0" rtlCol="0">
            <a:spAutoFit/>
          </a:bodyPr>
          <a:lstStyle/>
          <a:p>
            <a:pPr marL="9525" marR="3810" defTabSz="685800">
              <a:spcBef>
                <a:spcPts val="79"/>
              </a:spcBef>
            </a:pPr>
            <a:r>
              <a:rPr sz="600" kern="0" spc="-8" dirty="0">
                <a:solidFill>
                  <a:sysClr val="windowText" lastClr="000000"/>
                </a:solidFill>
                <a:latin typeface="Arial"/>
                <a:cs typeface="Arial"/>
              </a:rPr>
              <a:t>USSPACECOM</a:t>
            </a:r>
            <a:r>
              <a:rPr sz="600" kern="0" spc="15" dirty="0">
                <a:solidFill>
                  <a:sysClr val="windowText" lastClr="000000"/>
                </a:solidFill>
                <a:latin typeface="Arial"/>
                <a:cs typeface="Arial"/>
              </a:rPr>
              <a:t> </a:t>
            </a:r>
            <a:r>
              <a:rPr sz="600" kern="0" spc="-8" dirty="0">
                <a:solidFill>
                  <a:sysClr val="windowText" lastClr="000000"/>
                </a:solidFill>
                <a:latin typeface="Arial"/>
                <a:cs typeface="Arial"/>
              </a:rPr>
              <a:t>Functional</a:t>
            </a:r>
            <a:r>
              <a:rPr sz="600" kern="0" spc="41" dirty="0">
                <a:solidFill>
                  <a:sysClr val="windowText" lastClr="000000"/>
                </a:solidFill>
                <a:latin typeface="Arial"/>
                <a:cs typeface="Arial"/>
              </a:rPr>
              <a:t> </a:t>
            </a:r>
            <a:r>
              <a:rPr sz="600" kern="0" spc="-38" dirty="0">
                <a:solidFill>
                  <a:sysClr val="windowText" lastClr="000000"/>
                </a:solidFill>
                <a:latin typeface="Arial"/>
                <a:cs typeface="Arial"/>
              </a:rPr>
              <a:t>&amp;</a:t>
            </a:r>
            <a:r>
              <a:rPr sz="600" kern="0" dirty="0">
                <a:solidFill>
                  <a:sysClr val="windowText" lastClr="000000"/>
                </a:solidFill>
                <a:latin typeface="Arial"/>
                <a:cs typeface="Arial"/>
              </a:rPr>
              <a:t> Service</a:t>
            </a:r>
            <a:r>
              <a:rPr sz="600" kern="0" spc="-23" dirty="0">
                <a:solidFill>
                  <a:sysClr val="windowText" lastClr="000000"/>
                </a:solidFill>
                <a:latin typeface="Arial"/>
                <a:cs typeface="Arial"/>
              </a:rPr>
              <a:t> </a:t>
            </a:r>
            <a:r>
              <a:rPr sz="600" kern="0" spc="-8" dirty="0">
                <a:solidFill>
                  <a:sysClr val="windowText" lastClr="000000"/>
                </a:solidFill>
                <a:latin typeface="Arial"/>
                <a:cs typeface="Arial"/>
              </a:rPr>
              <a:t>Components</a:t>
            </a:r>
            <a:endParaRPr sz="600" kern="0">
              <a:solidFill>
                <a:sysClr val="windowText" lastClr="000000"/>
              </a:solidFill>
              <a:latin typeface="Arial"/>
              <a:cs typeface="Arial"/>
            </a:endParaRPr>
          </a:p>
        </p:txBody>
      </p:sp>
      <p:sp>
        <p:nvSpPr>
          <p:cNvPr id="97" name="object 97"/>
          <p:cNvSpPr txBox="1"/>
          <p:nvPr/>
        </p:nvSpPr>
        <p:spPr>
          <a:xfrm>
            <a:off x="7372159" y="1424940"/>
            <a:ext cx="334804" cy="102432"/>
          </a:xfrm>
          <a:prstGeom prst="rect">
            <a:avLst/>
          </a:prstGeom>
        </p:spPr>
        <p:txBody>
          <a:bodyPr vert="horz" wrap="square" lIns="0" tIns="10001" rIns="0" bIns="0" rtlCol="0">
            <a:spAutoFit/>
          </a:bodyPr>
          <a:lstStyle/>
          <a:p>
            <a:pPr marL="9525" defTabSz="685800">
              <a:spcBef>
                <a:spcPts val="79"/>
              </a:spcBef>
            </a:pPr>
            <a:r>
              <a:rPr sz="600" kern="0" spc="-8" dirty="0">
                <a:solidFill>
                  <a:sysClr val="windowText" lastClr="000000"/>
                </a:solidFill>
                <a:latin typeface="Arial"/>
                <a:cs typeface="Arial"/>
              </a:rPr>
              <a:t>Assigned</a:t>
            </a:r>
            <a:endParaRPr sz="600" kern="0">
              <a:solidFill>
                <a:sysClr val="windowText" lastClr="000000"/>
              </a:solidFill>
              <a:latin typeface="Arial"/>
              <a:cs typeface="Arial"/>
            </a:endParaRPr>
          </a:p>
        </p:txBody>
      </p:sp>
      <p:grpSp>
        <p:nvGrpSpPr>
          <p:cNvPr id="98" name="object 98"/>
          <p:cNvGrpSpPr/>
          <p:nvPr/>
        </p:nvGrpSpPr>
        <p:grpSpPr>
          <a:xfrm>
            <a:off x="5026914" y="1470993"/>
            <a:ext cx="2314575" cy="3342799"/>
            <a:chOff x="6702552" y="1961324"/>
            <a:chExt cx="3086100" cy="4457065"/>
          </a:xfrm>
        </p:grpSpPr>
        <p:sp>
          <p:nvSpPr>
            <p:cNvPr id="99" name="object 99"/>
            <p:cNvSpPr/>
            <p:nvPr/>
          </p:nvSpPr>
          <p:spPr>
            <a:xfrm>
              <a:off x="9493758" y="1974341"/>
              <a:ext cx="281940" cy="0"/>
            </a:xfrm>
            <a:custGeom>
              <a:avLst/>
              <a:gdLst/>
              <a:ahLst/>
              <a:cxnLst/>
              <a:rect l="l" t="t" r="r" b="b"/>
              <a:pathLst>
                <a:path w="281940">
                  <a:moveTo>
                    <a:pt x="0" y="0"/>
                  </a:moveTo>
                  <a:lnTo>
                    <a:pt x="281432" y="0"/>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pic>
          <p:nvPicPr>
            <p:cNvPr id="100" name="object 100"/>
            <p:cNvPicPr/>
            <p:nvPr/>
          </p:nvPicPr>
          <p:blipFill>
            <a:blip r:embed="rId37" cstate="print"/>
            <a:stretch>
              <a:fillRect/>
            </a:stretch>
          </p:blipFill>
          <p:spPr>
            <a:xfrm>
              <a:off x="6702552" y="6141720"/>
              <a:ext cx="323837" cy="185165"/>
            </a:xfrm>
            <a:prstGeom prst="rect">
              <a:avLst/>
            </a:prstGeom>
          </p:spPr>
        </p:pic>
        <p:pic>
          <p:nvPicPr>
            <p:cNvPr id="101" name="object 101"/>
            <p:cNvPicPr/>
            <p:nvPr/>
          </p:nvPicPr>
          <p:blipFill>
            <a:blip r:embed="rId38" cstate="print"/>
            <a:stretch>
              <a:fillRect/>
            </a:stretch>
          </p:blipFill>
          <p:spPr>
            <a:xfrm>
              <a:off x="6702552" y="6233159"/>
              <a:ext cx="331470" cy="185165"/>
            </a:xfrm>
            <a:prstGeom prst="rect">
              <a:avLst/>
            </a:prstGeom>
          </p:spPr>
        </p:pic>
        <p:pic>
          <p:nvPicPr>
            <p:cNvPr id="102" name="object 102"/>
            <p:cNvPicPr/>
            <p:nvPr/>
          </p:nvPicPr>
          <p:blipFill>
            <a:blip r:embed="rId39" cstate="print"/>
            <a:stretch>
              <a:fillRect/>
            </a:stretch>
          </p:blipFill>
          <p:spPr>
            <a:xfrm>
              <a:off x="6917436" y="6233159"/>
              <a:ext cx="142519" cy="185165"/>
            </a:xfrm>
            <a:prstGeom prst="rect">
              <a:avLst/>
            </a:prstGeom>
          </p:spPr>
        </p:pic>
        <p:pic>
          <p:nvPicPr>
            <p:cNvPr id="103" name="object 103"/>
            <p:cNvPicPr/>
            <p:nvPr/>
          </p:nvPicPr>
          <p:blipFill>
            <a:blip r:embed="rId40" cstate="print"/>
            <a:stretch>
              <a:fillRect/>
            </a:stretch>
          </p:blipFill>
          <p:spPr>
            <a:xfrm>
              <a:off x="6943344" y="6233159"/>
              <a:ext cx="217170" cy="185165"/>
            </a:xfrm>
            <a:prstGeom prst="rect">
              <a:avLst/>
            </a:prstGeom>
          </p:spPr>
        </p:pic>
      </p:grpSp>
      <p:sp>
        <p:nvSpPr>
          <p:cNvPr id="104" name="object 104"/>
          <p:cNvSpPr txBox="1"/>
          <p:nvPr/>
        </p:nvSpPr>
        <p:spPr>
          <a:xfrm>
            <a:off x="5062918" y="4481619"/>
            <a:ext cx="275273" cy="293189"/>
          </a:xfrm>
          <a:prstGeom prst="rect">
            <a:avLst/>
          </a:prstGeom>
        </p:spPr>
        <p:txBody>
          <a:bodyPr vert="horz" wrap="square" lIns="0" tIns="26194" rIns="0" bIns="0" rtlCol="0">
            <a:spAutoFit/>
          </a:bodyPr>
          <a:lstStyle/>
          <a:p>
            <a:pPr marL="15716" defTabSz="685800">
              <a:spcBef>
                <a:spcPts val="206"/>
              </a:spcBef>
            </a:pPr>
            <a:r>
              <a:rPr sz="750" kern="0" spc="-19" dirty="0">
                <a:solidFill>
                  <a:sysClr val="windowText" lastClr="000000"/>
                </a:solidFill>
                <a:latin typeface="Arial"/>
                <a:cs typeface="Arial"/>
              </a:rPr>
              <a:t>AMC</a:t>
            </a:r>
            <a:endParaRPr sz="750" kern="0">
              <a:solidFill>
                <a:sysClr val="windowText" lastClr="000000"/>
              </a:solidFill>
              <a:latin typeface="Arial"/>
              <a:cs typeface="Arial"/>
            </a:endParaRPr>
          </a:p>
          <a:p>
            <a:pPr marL="9525" marR="3810" defTabSz="685800">
              <a:spcBef>
                <a:spcPts val="79"/>
              </a:spcBef>
            </a:pPr>
            <a:r>
              <a:rPr sz="450" kern="0" spc="-15" dirty="0">
                <a:solidFill>
                  <a:sysClr val="windowText" lastClr="000000"/>
                </a:solidFill>
                <a:latin typeface="Arial"/>
                <a:cs typeface="Arial"/>
              </a:rPr>
              <a:t>FGAK</a:t>
            </a:r>
            <a:r>
              <a:rPr sz="450" kern="0" spc="375" dirty="0">
                <a:solidFill>
                  <a:sysClr val="windowText" lastClr="000000"/>
                </a:solidFill>
                <a:latin typeface="Arial"/>
                <a:cs typeface="Arial"/>
              </a:rPr>
              <a:t> </a:t>
            </a:r>
            <a:r>
              <a:rPr sz="450" kern="0" spc="-8" dirty="0">
                <a:solidFill>
                  <a:sysClr val="windowText" lastClr="000000"/>
                </a:solidFill>
                <a:latin typeface="Arial"/>
                <a:cs typeface="Arial"/>
              </a:rPr>
              <a:t>USAG-</a:t>
            </a:r>
            <a:r>
              <a:rPr sz="450" kern="0" spc="-19" dirty="0">
                <a:solidFill>
                  <a:sysClr val="windowText" lastClr="000000"/>
                </a:solidFill>
                <a:latin typeface="Arial"/>
                <a:cs typeface="Arial"/>
              </a:rPr>
              <a:t>KA</a:t>
            </a:r>
            <a:endParaRPr sz="450" kern="0">
              <a:solidFill>
                <a:sysClr val="windowText" lastClr="000000"/>
              </a:solidFill>
              <a:latin typeface="Arial"/>
              <a:cs typeface="Arial"/>
            </a:endParaRPr>
          </a:p>
        </p:txBody>
      </p:sp>
      <p:grpSp>
        <p:nvGrpSpPr>
          <p:cNvPr id="105" name="object 105"/>
          <p:cNvGrpSpPr/>
          <p:nvPr/>
        </p:nvGrpSpPr>
        <p:grpSpPr>
          <a:xfrm>
            <a:off x="1062989" y="1639062"/>
            <a:ext cx="6989445" cy="938689"/>
            <a:chOff x="1417319" y="2185416"/>
            <a:chExt cx="9319260" cy="1251585"/>
          </a:xfrm>
        </p:grpSpPr>
        <p:pic>
          <p:nvPicPr>
            <p:cNvPr id="106" name="object 106"/>
            <p:cNvPicPr/>
            <p:nvPr/>
          </p:nvPicPr>
          <p:blipFill>
            <a:blip r:embed="rId41" cstate="print"/>
            <a:stretch>
              <a:fillRect/>
            </a:stretch>
          </p:blipFill>
          <p:spPr>
            <a:xfrm>
              <a:off x="8662415" y="2185416"/>
              <a:ext cx="2074164" cy="108076"/>
            </a:xfrm>
            <a:prstGeom prst="rect">
              <a:avLst/>
            </a:prstGeom>
          </p:spPr>
        </p:pic>
        <p:sp>
          <p:nvSpPr>
            <p:cNvPr id="107" name="object 107"/>
            <p:cNvSpPr/>
            <p:nvPr/>
          </p:nvSpPr>
          <p:spPr>
            <a:xfrm>
              <a:off x="8718041" y="2221230"/>
              <a:ext cx="1979930" cy="1270"/>
            </a:xfrm>
            <a:custGeom>
              <a:avLst/>
              <a:gdLst/>
              <a:ahLst/>
              <a:cxnLst/>
              <a:rect l="l" t="t" r="r" b="b"/>
              <a:pathLst>
                <a:path w="1979929" h="1269">
                  <a:moveTo>
                    <a:pt x="1979802" y="889"/>
                  </a:moveTo>
                  <a:lnTo>
                    <a:pt x="0" y="0"/>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pic>
          <p:nvPicPr>
            <p:cNvPr id="108" name="object 108"/>
            <p:cNvPicPr/>
            <p:nvPr/>
          </p:nvPicPr>
          <p:blipFill>
            <a:blip r:embed="rId42" cstate="print"/>
            <a:stretch>
              <a:fillRect/>
            </a:stretch>
          </p:blipFill>
          <p:spPr>
            <a:xfrm>
              <a:off x="1417319" y="2188400"/>
              <a:ext cx="2054352" cy="106616"/>
            </a:xfrm>
            <a:prstGeom prst="rect">
              <a:avLst/>
            </a:prstGeom>
          </p:spPr>
        </p:pic>
        <p:sp>
          <p:nvSpPr>
            <p:cNvPr id="109" name="object 109"/>
            <p:cNvSpPr/>
            <p:nvPr/>
          </p:nvSpPr>
          <p:spPr>
            <a:xfrm>
              <a:off x="1472945" y="2224278"/>
              <a:ext cx="1960880" cy="0"/>
            </a:xfrm>
            <a:custGeom>
              <a:avLst/>
              <a:gdLst/>
              <a:ahLst/>
              <a:cxnLst/>
              <a:rect l="l" t="t" r="r" b="b"/>
              <a:pathLst>
                <a:path w="1960879">
                  <a:moveTo>
                    <a:pt x="1960752" y="0"/>
                  </a:moveTo>
                  <a:lnTo>
                    <a:pt x="0" y="0"/>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pic>
          <p:nvPicPr>
            <p:cNvPr id="110" name="object 110"/>
            <p:cNvPicPr/>
            <p:nvPr/>
          </p:nvPicPr>
          <p:blipFill>
            <a:blip r:embed="rId43" cstate="print"/>
            <a:stretch>
              <a:fillRect/>
            </a:stretch>
          </p:blipFill>
          <p:spPr>
            <a:xfrm>
              <a:off x="10427208" y="3329876"/>
              <a:ext cx="304825" cy="106616"/>
            </a:xfrm>
            <a:prstGeom prst="rect">
              <a:avLst/>
            </a:prstGeom>
          </p:spPr>
        </p:pic>
        <p:sp>
          <p:nvSpPr>
            <p:cNvPr id="111" name="object 111"/>
            <p:cNvSpPr/>
            <p:nvPr/>
          </p:nvSpPr>
          <p:spPr>
            <a:xfrm>
              <a:off x="10482834" y="3365754"/>
              <a:ext cx="210820" cy="0"/>
            </a:xfrm>
            <a:custGeom>
              <a:avLst/>
              <a:gdLst/>
              <a:ahLst/>
              <a:cxnLst/>
              <a:rect l="l" t="t" r="r" b="b"/>
              <a:pathLst>
                <a:path w="210820">
                  <a:moveTo>
                    <a:pt x="210820" y="0"/>
                  </a:moveTo>
                  <a:lnTo>
                    <a:pt x="0" y="0"/>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grpSp>
      <p:sp>
        <p:nvSpPr>
          <p:cNvPr id="112" name="object 112"/>
          <p:cNvSpPr txBox="1"/>
          <p:nvPr/>
        </p:nvSpPr>
        <p:spPr>
          <a:xfrm>
            <a:off x="6946677" y="2479263"/>
            <a:ext cx="571500" cy="124554"/>
          </a:xfrm>
          <a:prstGeom prst="rect">
            <a:avLst/>
          </a:prstGeom>
        </p:spPr>
        <p:txBody>
          <a:bodyPr vert="horz" wrap="square" lIns="0" tIns="9049" rIns="0" bIns="0" rtlCol="0">
            <a:spAutoFit/>
          </a:bodyPr>
          <a:lstStyle/>
          <a:p>
            <a:pPr marL="28575" defTabSz="685800">
              <a:spcBef>
                <a:spcPts val="71"/>
              </a:spcBef>
            </a:pPr>
            <a:r>
              <a:rPr sz="750" i="1" kern="0" dirty="0">
                <a:solidFill>
                  <a:sysClr val="windowText" lastClr="000000"/>
                </a:solidFill>
                <a:latin typeface="Arial"/>
                <a:cs typeface="Arial"/>
              </a:rPr>
              <a:t>1</a:t>
            </a:r>
            <a:r>
              <a:rPr sz="731" i="1" kern="0" baseline="25641" dirty="0">
                <a:solidFill>
                  <a:sysClr val="windowText" lastClr="000000"/>
                </a:solidFill>
                <a:latin typeface="Arial"/>
                <a:cs typeface="Arial"/>
              </a:rPr>
              <a:t>st</a:t>
            </a:r>
            <a:r>
              <a:rPr sz="731" i="1" kern="0" spc="84" baseline="25641" dirty="0">
                <a:solidFill>
                  <a:sysClr val="windowText" lastClr="000000"/>
                </a:solidFill>
                <a:latin typeface="Arial"/>
                <a:cs typeface="Arial"/>
              </a:rPr>
              <a:t> </a:t>
            </a:r>
            <a:r>
              <a:rPr sz="750" i="1" kern="0" dirty="0">
                <a:solidFill>
                  <a:sysClr val="windowText" lastClr="000000"/>
                </a:solidFill>
                <a:latin typeface="Arial"/>
                <a:cs typeface="Arial"/>
              </a:rPr>
              <a:t>Air</a:t>
            </a:r>
            <a:r>
              <a:rPr sz="750" i="1" kern="0" spc="4" dirty="0">
                <a:solidFill>
                  <a:sysClr val="windowText" lastClr="000000"/>
                </a:solidFill>
                <a:latin typeface="Arial"/>
                <a:cs typeface="Arial"/>
              </a:rPr>
              <a:t> </a:t>
            </a:r>
            <a:r>
              <a:rPr sz="750" i="1" kern="0" spc="-8" dirty="0">
                <a:solidFill>
                  <a:sysClr val="windowText" lastClr="000000"/>
                </a:solidFill>
                <a:latin typeface="Arial"/>
                <a:cs typeface="Arial"/>
              </a:rPr>
              <a:t>Force</a:t>
            </a:r>
            <a:endParaRPr sz="750" kern="0">
              <a:solidFill>
                <a:sysClr val="windowText" lastClr="000000"/>
              </a:solidFill>
              <a:latin typeface="Arial"/>
              <a:cs typeface="Arial"/>
            </a:endParaRPr>
          </a:p>
        </p:txBody>
      </p:sp>
      <p:sp>
        <p:nvSpPr>
          <p:cNvPr id="113" name="object 113"/>
          <p:cNvSpPr txBox="1"/>
          <p:nvPr/>
        </p:nvSpPr>
        <p:spPr>
          <a:xfrm>
            <a:off x="6294120" y="1745456"/>
            <a:ext cx="853916" cy="239970"/>
          </a:xfrm>
          <a:prstGeom prst="rect">
            <a:avLst/>
          </a:prstGeom>
        </p:spPr>
        <p:txBody>
          <a:bodyPr vert="horz" wrap="square" lIns="0" tIns="9049" rIns="0" bIns="0" rtlCol="0">
            <a:spAutoFit/>
          </a:bodyPr>
          <a:lstStyle/>
          <a:p>
            <a:pPr marR="3810" algn="r" defTabSz="685800">
              <a:spcBef>
                <a:spcPts val="71"/>
              </a:spcBef>
            </a:pPr>
            <a:r>
              <a:rPr sz="750" b="1" kern="0" dirty="0">
                <a:solidFill>
                  <a:sysClr val="windowText" lastClr="000000"/>
                </a:solidFill>
                <a:latin typeface="Arial"/>
                <a:cs typeface="Arial"/>
              </a:rPr>
              <a:t>Combined</a:t>
            </a:r>
            <a:r>
              <a:rPr sz="750" b="1" kern="0" spc="-34" dirty="0">
                <a:solidFill>
                  <a:sysClr val="windowText" lastClr="000000"/>
                </a:solidFill>
                <a:latin typeface="Arial"/>
                <a:cs typeface="Arial"/>
              </a:rPr>
              <a:t> </a:t>
            </a:r>
            <a:r>
              <a:rPr sz="750" b="1" kern="0" spc="-8" dirty="0">
                <a:solidFill>
                  <a:sysClr val="windowText" lastClr="000000"/>
                </a:solidFill>
                <a:latin typeface="Arial"/>
                <a:cs typeface="Arial"/>
              </a:rPr>
              <a:t>Force</a:t>
            </a:r>
            <a:endParaRPr sz="750" kern="0">
              <a:solidFill>
                <a:sysClr val="windowText" lastClr="000000"/>
              </a:solidFill>
              <a:latin typeface="Arial"/>
              <a:cs typeface="Arial"/>
            </a:endParaRPr>
          </a:p>
          <a:p>
            <a:pPr marR="4286" algn="r" defTabSz="685800"/>
            <a:r>
              <a:rPr sz="750" b="1" kern="0" dirty="0">
                <a:solidFill>
                  <a:sysClr val="windowText" lastClr="000000"/>
                </a:solidFill>
                <a:latin typeface="Arial"/>
                <a:cs typeface="Arial"/>
              </a:rPr>
              <a:t>Space</a:t>
            </a:r>
            <a:r>
              <a:rPr sz="750" b="1" kern="0" spc="-23" dirty="0">
                <a:solidFill>
                  <a:sysClr val="windowText" lastClr="000000"/>
                </a:solidFill>
                <a:latin typeface="Arial"/>
                <a:cs typeface="Arial"/>
              </a:rPr>
              <a:t> </a:t>
            </a:r>
            <a:r>
              <a:rPr sz="750" b="1" kern="0" spc="-8" dirty="0">
                <a:solidFill>
                  <a:sysClr val="windowText" lastClr="000000"/>
                </a:solidFill>
                <a:latin typeface="Arial"/>
                <a:cs typeface="Arial"/>
              </a:rPr>
              <a:t>Component</a:t>
            </a:r>
            <a:endParaRPr sz="750" kern="0">
              <a:solidFill>
                <a:sysClr val="windowText" lastClr="000000"/>
              </a:solidFill>
              <a:latin typeface="Arial"/>
              <a:cs typeface="Arial"/>
            </a:endParaRPr>
          </a:p>
        </p:txBody>
      </p:sp>
      <p:grpSp>
        <p:nvGrpSpPr>
          <p:cNvPr id="114" name="object 114"/>
          <p:cNvGrpSpPr/>
          <p:nvPr/>
        </p:nvGrpSpPr>
        <p:grpSpPr>
          <a:xfrm>
            <a:off x="3575304" y="656082"/>
            <a:ext cx="4481989" cy="3013234"/>
            <a:chOff x="4767071" y="874775"/>
            <a:chExt cx="5975985" cy="4017645"/>
          </a:xfrm>
        </p:grpSpPr>
        <p:pic>
          <p:nvPicPr>
            <p:cNvPr id="115" name="object 115"/>
            <p:cNvPicPr/>
            <p:nvPr/>
          </p:nvPicPr>
          <p:blipFill>
            <a:blip r:embed="rId44" cstate="print"/>
            <a:stretch>
              <a:fillRect/>
            </a:stretch>
          </p:blipFill>
          <p:spPr>
            <a:xfrm>
              <a:off x="9616439" y="2391155"/>
              <a:ext cx="330707" cy="358139"/>
            </a:xfrm>
            <a:prstGeom prst="rect">
              <a:avLst/>
            </a:prstGeom>
          </p:spPr>
        </p:pic>
        <p:pic>
          <p:nvPicPr>
            <p:cNvPr id="116" name="object 116"/>
            <p:cNvPicPr/>
            <p:nvPr/>
          </p:nvPicPr>
          <p:blipFill>
            <a:blip r:embed="rId45" cstate="print"/>
            <a:stretch>
              <a:fillRect/>
            </a:stretch>
          </p:blipFill>
          <p:spPr>
            <a:xfrm>
              <a:off x="9592055" y="2759963"/>
              <a:ext cx="377951" cy="377951"/>
            </a:xfrm>
            <a:prstGeom prst="rect">
              <a:avLst/>
            </a:prstGeom>
          </p:spPr>
        </p:pic>
        <p:pic>
          <p:nvPicPr>
            <p:cNvPr id="117" name="object 117"/>
            <p:cNvPicPr/>
            <p:nvPr/>
          </p:nvPicPr>
          <p:blipFill>
            <a:blip r:embed="rId46" cstate="print"/>
            <a:stretch>
              <a:fillRect/>
            </a:stretch>
          </p:blipFill>
          <p:spPr>
            <a:xfrm>
              <a:off x="5964935" y="2103119"/>
              <a:ext cx="2863595" cy="233172"/>
            </a:xfrm>
            <a:prstGeom prst="rect">
              <a:avLst/>
            </a:prstGeom>
          </p:spPr>
        </p:pic>
        <p:sp>
          <p:nvSpPr>
            <p:cNvPr id="118" name="object 118"/>
            <p:cNvSpPr/>
            <p:nvPr/>
          </p:nvSpPr>
          <p:spPr>
            <a:xfrm>
              <a:off x="6070853" y="2221229"/>
              <a:ext cx="2644775" cy="1905"/>
            </a:xfrm>
            <a:custGeom>
              <a:avLst/>
              <a:gdLst/>
              <a:ahLst/>
              <a:cxnLst/>
              <a:rect l="l" t="t" r="r" b="b"/>
              <a:pathLst>
                <a:path w="2644775" h="1905">
                  <a:moveTo>
                    <a:pt x="0" y="0"/>
                  </a:moveTo>
                  <a:lnTo>
                    <a:pt x="2644521" y="1778"/>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pic>
          <p:nvPicPr>
            <p:cNvPr id="119" name="object 119"/>
            <p:cNvPicPr/>
            <p:nvPr/>
          </p:nvPicPr>
          <p:blipFill>
            <a:blip r:embed="rId47" cstate="print"/>
            <a:stretch>
              <a:fillRect/>
            </a:stretch>
          </p:blipFill>
          <p:spPr>
            <a:xfrm>
              <a:off x="5173979" y="1559039"/>
              <a:ext cx="1031735" cy="1018044"/>
            </a:xfrm>
            <a:prstGeom prst="rect">
              <a:avLst/>
            </a:prstGeom>
          </p:spPr>
        </p:pic>
        <p:sp>
          <p:nvSpPr>
            <p:cNvPr id="120" name="object 120"/>
            <p:cNvSpPr/>
            <p:nvPr/>
          </p:nvSpPr>
          <p:spPr>
            <a:xfrm>
              <a:off x="5292089" y="1664969"/>
              <a:ext cx="800735" cy="812165"/>
            </a:xfrm>
            <a:custGeom>
              <a:avLst/>
              <a:gdLst/>
              <a:ahLst/>
              <a:cxnLst/>
              <a:rect l="l" t="t" r="r" b="b"/>
              <a:pathLst>
                <a:path w="800735" h="812164">
                  <a:moveTo>
                    <a:pt x="0" y="0"/>
                  </a:moveTo>
                  <a:lnTo>
                    <a:pt x="0" y="560451"/>
                  </a:lnTo>
                  <a:lnTo>
                    <a:pt x="800354" y="560451"/>
                  </a:lnTo>
                  <a:lnTo>
                    <a:pt x="800354" y="811783"/>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pic>
          <p:nvPicPr>
            <p:cNvPr id="121" name="object 121"/>
            <p:cNvPicPr/>
            <p:nvPr/>
          </p:nvPicPr>
          <p:blipFill>
            <a:blip r:embed="rId48" cstate="print"/>
            <a:stretch>
              <a:fillRect/>
            </a:stretch>
          </p:blipFill>
          <p:spPr>
            <a:xfrm>
              <a:off x="4767071" y="908303"/>
              <a:ext cx="1068324" cy="1068324"/>
            </a:xfrm>
            <a:prstGeom prst="rect">
              <a:avLst/>
            </a:prstGeom>
          </p:spPr>
        </p:pic>
        <p:pic>
          <p:nvPicPr>
            <p:cNvPr id="122" name="object 122"/>
            <p:cNvPicPr/>
            <p:nvPr/>
          </p:nvPicPr>
          <p:blipFill>
            <a:blip r:embed="rId49" cstate="print"/>
            <a:stretch>
              <a:fillRect/>
            </a:stretch>
          </p:blipFill>
          <p:spPr>
            <a:xfrm>
              <a:off x="8168639" y="874775"/>
              <a:ext cx="1101852" cy="1100327"/>
            </a:xfrm>
            <a:prstGeom prst="rect">
              <a:avLst/>
            </a:prstGeom>
          </p:spPr>
        </p:pic>
        <p:pic>
          <p:nvPicPr>
            <p:cNvPr id="123" name="object 123"/>
            <p:cNvPicPr/>
            <p:nvPr/>
          </p:nvPicPr>
          <p:blipFill>
            <a:blip r:embed="rId43" cstate="print"/>
            <a:stretch>
              <a:fillRect/>
            </a:stretch>
          </p:blipFill>
          <p:spPr>
            <a:xfrm>
              <a:off x="10437875" y="4785296"/>
              <a:ext cx="304825" cy="106616"/>
            </a:xfrm>
            <a:prstGeom prst="rect">
              <a:avLst/>
            </a:prstGeom>
          </p:spPr>
        </p:pic>
        <p:sp>
          <p:nvSpPr>
            <p:cNvPr id="124" name="object 124"/>
            <p:cNvSpPr/>
            <p:nvPr/>
          </p:nvSpPr>
          <p:spPr>
            <a:xfrm>
              <a:off x="10493501" y="4821173"/>
              <a:ext cx="210820" cy="0"/>
            </a:xfrm>
            <a:custGeom>
              <a:avLst/>
              <a:gdLst/>
              <a:ahLst/>
              <a:cxnLst/>
              <a:rect l="l" t="t" r="r" b="b"/>
              <a:pathLst>
                <a:path w="210820">
                  <a:moveTo>
                    <a:pt x="210820" y="0"/>
                  </a:moveTo>
                  <a:lnTo>
                    <a:pt x="0" y="0"/>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grpSp>
      <p:sp>
        <p:nvSpPr>
          <p:cNvPr id="125" name="object 125"/>
          <p:cNvSpPr txBox="1"/>
          <p:nvPr/>
        </p:nvSpPr>
        <p:spPr>
          <a:xfrm>
            <a:off x="6222778" y="1919782"/>
            <a:ext cx="924401" cy="328488"/>
          </a:xfrm>
          <a:prstGeom prst="rect">
            <a:avLst/>
          </a:prstGeom>
        </p:spPr>
        <p:txBody>
          <a:bodyPr vert="horz" wrap="square" lIns="0" tIns="9525" rIns="0" bIns="0" rtlCol="0">
            <a:spAutoFit/>
          </a:bodyPr>
          <a:lstStyle/>
          <a:p>
            <a:pPr marL="9525" marR="3810" indent="440531" defTabSz="685800">
              <a:lnSpc>
                <a:spcPct val="147200"/>
              </a:lnSpc>
              <a:spcBef>
                <a:spcPts val="75"/>
              </a:spcBef>
            </a:pPr>
            <a:r>
              <a:rPr sz="750" b="1" kern="0" spc="-8" dirty="0">
                <a:solidFill>
                  <a:sysClr val="windowText" lastClr="000000"/>
                </a:solidFill>
                <a:latin typeface="Arial"/>
                <a:cs typeface="Arial"/>
              </a:rPr>
              <a:t>Command </a:t>
            </a:r>
            <a:r>
              <a:rPr sz="750" b="1" kern="0" dirty="0">
                <a:solidFill>
                  <a:sysClr val="windowText" lastClr="000000"/>
                </a:solidFill>
                <a:latin typeface="Arial"/>
                <a:cs typeface="Arial"/>
              </a:rPr>
              <a:t>JTF</a:t>
            </a:r>
            <a:r>
              <a:rPr sz="750" b="1" kern="0" spc="-30" dirty="0">
                <a:solidFill>
                  <a:sysClr val="windowText" lastClr="000000"/>
                </a:solidFill>
                <a:latin typeface="Arial"/>
                <a:cs typeface="Arial"/>
              </a:rPr>
              <a:t> </a:t>
            </a:r>
            <a:r>
              <a:rPr sz="750" b="1" kern="0" dirty="0">
                <a:solidFill>
                  <a:sysClr val="windowText" lastClr="000000"/>
                </a:solidFill>
                <a:latin typeface="Arial"/>
                <a:cs typeface="Arial"/>
              </a:rPr>
              <a:t>Space</a:t>
            </a:r>
            <a:r>
              <a:rPr sz="750" b="1" kern="0" spc="-15" dirty="0">
                <a:solidFill>
                  <a:sysClr val="windowText" lastClr="000000"/>
                </a:solidFill>
                <a:latin typeface="Arial"/>
                <a:cs typeface="Arial"/>
              </a:rPr>
              <a:t> </a:t>
            </a:r>
            <a:r>
              <a:rPr sz="750" b="1" kern="0" spc="-8" dirty="0">
                <a:solidFill>
                  <a:sysClr val="windowText" lastClr="000000"/>
                </a:solidFill>
                <a:latin typeface="Arial"/>
                <a:cs typeface="Arial"/>
              </a:rPr>
              <a:t>Defense</a:t>
            </a:r>
            <a:endParaRPr sz="750" kern="0">
              <a:solidFill>
                <a:sysClr val="windowText" lastClr="000000"/>
              </a:solidFill>
              <a:latin typeface="Arial"/>
              <a:cs typeface="Arial"/>
            </a:endParaRPr>
          </a:p>
        </p:txBody>
      </p:sp>
      <p:sp>
        <p:nvSpPr>
          <p:cNvPr id="126" name="object 126"/>
          <p:cNvSpPr txBox="1"/>
          <p:nvPr/>
        </p:nvSpPr>
        <p:spPr>
          <a:xfrm>
            <a:off x="6722078" y="2843879"/>
            <a:ext cx="768191" cy="1190486"/>
          </a:xfrm>
          <a:prstGeom prst="rect">
            <a:avLst/>
          </a:prstGeom>
        </p:spPr>
        <p:txBody>
          <a:bodyPr vert="horz" wrap="square" lIns="0" tIns="9049" rIns="0" bIns="0" rtlCol="0">
            <a:spAutoFit/>
          </a:bodyPr>
          <a:lstStyle/>
          <a:p>
            <a:pPr marR="9049" algn="r" defTabSz="685800">
              <a:spcBef>
                <a:spcPts val="71"/>
              </a:spcBef>
            </a:pPr>
            <a:r>
              <a:rPr sz="750" i="1" kern="0" spc="-8" dirty="0">
                <a:solidFill>
                  <a:sysClr val="windowText" lastClr="000000"/>
                </a:solidFill>
                <a:latin typeface="Arial"/>
                <a:cs typeface="Arial"/>
              </a:rPr>
              <a:t>USASMDC</a:t>
            </a:r>
            <a:endParaRPr sz="750" kern="0">
              <a:solidFill>
                <a:sysClr val="windowText" lastClr="000000"/>
              </a:solidFill>
              <a:latin typeface="Arial"/>
              <a:cs typeface="Arial"/>
            </a:endParaRPr>
          </a:p>
          <a:p>
            <a:pPr marL="203359" marR="3810" indent="107156" defTabSz="685800">
              <a:lnSpc>
                <a:spcPct val="284300"/>
              </a:lnSpc>
              <a:spcBef>
                <a:spcPts val="278"/>
              </a:spcBef>
            </a:pPr>
            <a:r>
              <a:rPr sz="750" i="1" kern="0" spc="-8" dirty="0">
                <a:solidFill>
                  <a:sysClr val="windowText" lastClr="000000"/>
                </a:solidFill>
                <a:latin typeface="Arial"/>
                <a:cs typeface="Arial"/>
              </a:rPr>
              <a:t>JFCC-</a:t>
            </a:r>
            <a:r>
              <a:rPr sz="750" i="1" kern="0" spc="-19" dirty="0">
                <a:solidFill>
                  <a:sysClr val="windowText" lastClr="000000"/>
                </a:solidFill>
                <a:latin typeface="Arial"/>
                <a:cs typeface="Arial"/>
              </a:rPr>
              <a:t>IMD </a:t>
            </a:r>
            <a:r>
              <a:rPr sz="750" i="1" kern="0" spc="-8" dirty="0">
                <a:solidFill>
                  <a:sysClr val="windowText" lastClr="000000"/>
                </a:solidFill>
                <a:latin typeface="Arial"/>
                <a:cs typeface="Arial"/>
              </a:rPr>
              <a:t>NAVSPACE</a:t>
            </a:r>
            <a:endParaRPr sz="750" kern="0">
              <a:solidFill>
                <a:sysClr val="windowText" lastClr="000000"/>
              </a:solidFill>
              <a:latin typeface="Arial"/>
              <a:cs typeface="Arial"/>
            </a:endParaRPr>
          </a:p>
          <a:p>
            <a:pPr defTabSz="685800"/>
            <a:endParaRPr sz="750" kern="0">
              <a:solidFill>
                <a:sysClr val="windowText" lastClr="000000"/>
              </a:solidFill>
              <a:latin typeface="Arial"/>
              <a:cs typeface="Arial"/>
            </a:endParaRPr>
          </a:p>
          <a:p>
            <a:pPr defTabSz="685800">
              <a:spcBef>
                <a:spcPts val="165"/>
              </a:spcBef>
            </a:pPr>
            <a:endParaRPr sz="750" kern="0">
              <a:solidFill>
                <a:sysClr val="windowText" lastClr="000000"/>
              </a:solidFill>
              <a:latin typeface="Arial"/>
              <a:cs typeface="Arial"/>
            </a:endParaRPr>
          </a:p>
          <a:p>
            <a:pPr marR="21907" algn="r" defTabSz="685800"/>
            <a:r>
              <a:rPr sz="750" i="1" kern="0" spc="-8" dirty="0">
                <a:solidFill>
                  <a:sysClr val="windowText" lastClr="000000"/>
                </a:solidFill>
                <a:latin typeface="Arial"/>
                <a:cs typeface="Arial"/>
              </a:rPr>
              <a:t>MARFORSPACE</a:t>
            </a:r>
            <a:endParaRPr sz="750" kern="0">
              <a:solidFill>
                <a:sysClr val="windowText" lastClr="000000"/>
              </a:solidFill>
              <a:latin typeface="Arial"/>
              <a:cs typeface="Arial"/>
            </a:endParaRPr>
          </a:p>
        </p:txBody>
      </p:sp>
      <p:grpSp>
        <p:nvGrpSpPr>
          <p:cNvPr id="127" name="object 127"/>
          <p:cNvGrpSpPr/>
          <p:nvPr/>
        </p:nvGrpSpPr>
        <p:grpSpPr>
          <a:xfrm>
            <a:off x="7828408" y="3896439"/>
            <a:ext cx="229076" cy="80010"/>
            <a:chOff x="10437876" y="5195252"/>
            <a:chExt cx="305435" cy="106680"/>
          </a:xfrm>
        </p:grpSpPr>
        <p:pic>
          <p:nvPicPr>
            <p:cNvPr id="128" name="object 128"/>
            <p:cNvPicPr/>
            <p:nvPr/>
          </p:nvPicPr>
          <p:blipFill>
            <a:blip r:embed="rId43" cstate="print"/>
            <a:stretch>
              <a:fillRect/>
            </a:stretch>
          </p:blipFill>
          <p:spPr>
            <a:xfrm>
              <a:off x="10437876" y="5195252"/>
              <a:ext cx="304825" cy="106616"/>
            </a:xfrm>
            <a:prstGeom prst="rect">
              <a:avLst/>
            </a:prstGeom>
          </p:spPr>
        </p:pic>
        <p:sp>
          <p:nvSpPr>
            <p:cNvPr id="129" name="object 129"/>
            <p:cNvSpPr/>
            <p:nvPr/>
          </p:nvSpPr>
          <p:spPr>
            <a:xfrm>
              <a:off x="10493502" y="5231130"/>
              <a:ext cx="210820" cy="0"/>
            </a:xfrm>
            <a:custGeom>
              <a:avLst/>
              <a:gdLst/>
              <a:ahLst/>
              <a:cxnLst/>
              <a:rect l="l" t="t" r="r" b="b"/>
              <a:pathLst>
                <a:path w="210820">
                  <a:moveTo>
                    <a:pt x="210820" y="0"/>
                  </a:moveTo>
                  <a:lnTo>
                    <a:pt x="0" y="0"/>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grpSp>
      <p:sp>
        <p:nvSpPr>
          <p:cNvPr id="130" name="object 130"/>
          <p:cNvSpPr txBox="1"/>
          <p:nvPr/>
        </p:nvSpPr>
        <p:spPr>
          <a:xfrm>
            <a:off x="7187755" y="4190543"/>
            <a:ext cx="277654" cy="124554"/>
          </a:xfrm>
          <a:prstGeom prst="rect">
            <a:avLst/>
          </a:prstGeom>
        </p:spPr>
        <p:txBody>
          <a:bodyPr vert="horz" wrap="square" lIns="0" tIns="9049" rIns="0" bIns="0" rtlCol="0">
            <a:spAutoFit/>
          </a:bodyPr>
          <a:lstStyle/>
          <a:p>
            <a:pPr marL="9525" defTabSz="685800">
              <a:spcBef>
                <a:spcPts val="71"/>
              </a:spcBef>
            </a:pPr>
            <a:r>
              <a:rPr sz="750" i="1" kern="0" spc="-15" dirty="0">
                <a:solidFill>
                  <a:sysClr val="windowText" lastClr="000000"/>
                </a:solidFill>
                <a:latin typeface="Arial"/>
                <a:cs typeface="Arial"/>
              </a:rPr>
              <a:t>SpOC</a:t>
            </a:r>
            <a:endParaRPr sz="750" kern="0">
              <a:solidFill>
                <a:sysClr val="windowText" lastClr="000000"/>
              </a:solidFill>
              <a:latin typeface="Arial"/>
              <a:cs typeface="Arial"/>
            </a:endParaRPr>
          </a:p>
        </p:txBody>
      </p:sp>
      <p:grpSp>
        <p:nvGrpSpPr>
          <p:cNvPr id="131" name="object 131"/>
          <p:cNvGrpSpPr/>
          <p:nvPr/>
        </p:nvGrpSpPr>
        <p:grpSpPr>
          <a:xfrm>
            <a:off x="2931795" y="1403604"/>
            <a:ext cx="5194459" cy="3245644"/>
            <a:chOff x="3909059" y="1871472"/>
            <a:chExt cx="6925945" cy="4327525"/>
          </a:xfrm>
        </p:grpSpPr>
        <p:pic>
          <p:nvPicPr>
            <p:cNvPr id="132" name="object 132"/>
            <p:cNvPicPr/>
            <p:nvPr/>
          </p:nvPicPr>
          <p:blipFill>
            <a:blip r:embed="rId50" cstate="print"/>
            <a:stretch>
              <a:fillRect/>
            </a:stretch>
          </p:blipFill>
          <p:spPr>
            <a:xfrm>
              <a:off x="10192511" y="5497068"/>
              <a:ext cx="266700" cy="399288"/>
            </a:xfrm>
            <a:prstGeom prst="rect">
              <a:avLst/>
            </a:prstGeom>
          </p:spPr>
        </p:pic>
        <p:pic>
          <p:nvPicPr>
            <p:cNvPr id="133" name="object 133"/>
            <p:cNvPicPr/>
            <p:nvPr/>
          </p:nvPicPr>
          <p:blipFill>
            <a:blip r:embed="rId51" cstate="print"/>
            <a:stretch>
              <a:fillRect/>
            </a:stretch>
          </p:blipFill>
          <p:spPr>
            <a:xfrm>
              <a:off x="9788651" y="5102351"/>
              <a:ext cx="1046226" cy="1096518"/>
            </a:xfrm>
            <a:prstGeom prst="rect">
              <a:avLst/>
            </a:prstGeom>
          </p:spPr>
        </p:pic>
        <p:pic>
          <p:nvPicPr>
            <p:cNvPr id="134" name="object 134"/>
            <p:cNvPicPr/>
            <p:nvPr/>
          </p:nvPicPr>
          <p:blipFill>
            <a:blip r:embed="rId52" cstate="print"/>
            <a:stretch>
              <a:fillRect/>
            </a:stretch>
          </p:blipFill>
          <p:spPr>
            <a:xfrm>
              <a:off x="10105644" y="4640579"/>
              <a:ext cx="391668" cy="393192"/>
            </a:xfrm>
            <a:prstGeom prst="rect">
              <a:avLst/>
            </a:prstGeom>
          </p:spPr>
        </p:pic>
        <p:pic>
          <p:nvPicPr>
            <p:cNvPr id="135" name="object 135"/>
            <p:cNvPicPr/>
            <p:nvPr/>
          </p:nvPicPr>
          <p:blipFill>
            <a:blip r:embed="rId53" cstate="print"/>
            <a:stretch>
              <a:fillRect/>
            </a:stretch>
          </p:blipFill>
          <p:spPr>
            <a:xfrm>
              <a:off x="10110215" y="3246119"/>
              <a:ext cx="388620" cy="374903"/>
            </a:xfrm>
            <a:prstGeom prst="rect">
              <a:avLst/>
            </a:prstGeom>
          </p:spPr>
        </p:pic>
        <p:pic>
          <p:nvPicPr>
            <p:cNvPr id="136" name="object 136"/>
            <p:cNvPicPr/>
            <p:nvPr/>
          </p:nvPicPr>
          <p:blipFill>
            <a:blip r:embed="rId54" cstate="print"/>
            <a:stretch>
              <a:fillRect/>
            </a:stretch>
          </p:blipFill>
          <p:spPr>
            <a:xfrm>
              <a:off x="3918203" y="5654039"/>
              <a:ext cx="374903" cy="379475"/>
            </a:xfrm>
            <a:prstGeom prst="rect">
              <a:avLst/>
            </a:prstGeom>
          </p:spPr>
        </p:pic>
        <p:pic>
          <p:nvPicPr>
            <p:cNvPr id="137" name="object 137"/>
            <p:cNvPicPr/>
            <p:nvPr/>
          </p:nvPicPr>
          <p:blipFill>
            <a:blip r:embed="rId19" cstate="print"/>
            <a:stretch>
              <a:fillRect/>
            </a:stretch>
          </p:blipFill>
          <p:spPr>
            <a:xfrm>
              <a:off x="4050791" y="5513831"/>
              <a:ext cx="106616" cy="234670"/>
            </a:xfrm>
            <a:prstGeom prst="rect">
              <a:avLst/>
            </a:prstGeom>
          </p:spPr>
        </p:pic>
        <p:sp>
          <p:nvSpPr>
            <p:cNvPr id="138" name="object 138"/>
            <p:cNvSpPr/>
            <p:nvPr/>
          </p:nvSpPr>
          <p:spPr>
            <a:xfrm>
              <a:off x="4106417" y="5535930"/>
              <a:ext cx="0" cy="141605"/>
            </a:xfrm>
            <a:custGeom>
              <a:avLst/>
              <a:gdLst/>
              <a:ahLst/>
              <a:cxnLst/>
              <a:rect l="l" t="t" r="r" b="b"/>
              <a:pathLst>
                <a:path h="141604">
                  <a:moveTo>
                    <a:pt x="0" y="0"/>
                  </a:moveTo>
                  <a:lnTo>
                    <a:pt x="0" y="141592"/>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pic>
          <p:nvPicPr>
            <p:cNvPr id="139" name="object 139"/>
            <p:cNvPicPr/>
            <p:nvPr/>
          </p:nvPicPr>
          <p:blipFill>
            <a:blip r:embed="rId43" cstate="print"/>
            <a:stretch>
              <a:fillRect/>
            </a:stretch>
          </p:blipFill>
          <p:spPr>
            <a:xfrm>
              <a:off x="10434828" y="5649468"/>
              <a:ext cx="304825" cy="106616"/>
            </a:xfrm>
            <a:prstGeom prst="rect">
              <a:avLst/>
            </a:prstGeom>
          </p:spPr>
        </p:pic>
        <p:sp>
          <p:nvSpPr>
            <p:cNvPr id="140" name="object 140"/>
            <p:cNvSpPr/>
            <p:nvPr/>
          </p:nvSpPr>
          <p:spPr>
            <a:xfrm>
              <a:off x="10490453" y="5685281"/>
              <a:ext cx="210820" cy="0"/>
            </a:xfrm>
            <a:custGeom>
              <a:avLst/>
              <a:gdLst/>
              <a:ahLst/>
              <a:cxnLst/>
              <a:rect l="l" t="t" r="r" b="b"/>
              <a:pathLst>
                <a:path w="210820">
                  <a:moveTo>
                    <a:pt x="210820" y="0"/>
                  </a:moveTo>
                  <a:lnTo>
                    <a:pt x="0" y="0"/>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pic>
          <p:nvPicPr>
            <p:cNvPr id="141" name="object 141"/>
            <p:cNvPicPr/>
            <p:nvPr/>
          </p:nvPicPr>
          <p:blipFill>
            <a:blip r:embed="rId55" cstate="print"/>
            <a:stretch>
              <a:fillRect/>
            </a:stretch>
          </p:blipFill>
          <p:spPr>
            <a:xfrm>
              <a:off x="5157215" y="2371344"/>
              <a:ext cx="1863851" cy="1863851"/>
            </a:xfrm>
            <a:prstGeom prst="rect">
              <a:avLst/>
            </a:prstGeom>
          </p:spPr>
        </p:pic>
        <p:pic>
          <p:nvPicPr>
            <p:cNvPr id="142" name="object 142"/>
            <p:cNvPicPr/>
            <p:nvPr/>
          </p:nvPicPr>
          <p:blipFill>
            <a:blip r:embed="rId56" cstate="print"/>
            <a:stretch>
              <a:fillRect/>
            </a:stretch>
          </p:blipFill>
          <p:spPr>
            <a:xfrm>
              <a:off x="5262371" y="2476500"/>
              <a:ext cx="1658112" cy="1658112"/>
            </a:xfrm>
            <a:prstGeom prst="rect">
              <a:avLst/>
            </a:prstGeom>
          </p:spPr>
        </p:pic>
        <p:pic>
          <p:nvPicPr>
            <p:cNvPr id="143" name="object 143"/>
            <p:cNvPicPr/>
            <p:nvPr/>
          </p:nvPicPr>
          <p:blipFill>
            <a:blip r:embed="rId57" cstate="print"/>
            <a:stretch>
              <a:fillRect/>
            </a:stretch>
          </p:blipFill>
          <p:spPr>
            <a:xfrm>
              <a:off x="3909059" y="1871472"/>
              <a:ext cx="1507236" cy="2339340"/>
            </a:xfrm>
            <a:prstGeom prst="rect">
              <a:avLst/>
            </a:prstGeom>
          </p:spPr>
        </p:pic>
        <p:sp>
          <p:nvSpPr>
            <p:cNvPr id="144" name="object 144"/>
            <p:cNvSpPr/>
            <p:nvPr/>
          </p:nvSpPr>
          <p:spPr>
            <a:xfrm>
              <a:off x="4027169" y="1977390"/>
              <a:ext cx="1275080" cy="2132965"/>
            </a:xfrm>
            <a:custGeom>
              <a:avLst/>
              <a:gdLst/>
              <a:ahLst/>
              <a:cxnLst/>
              <a:rect l="l" t="t" r="r" b="b"/>
              <a:pathLst>
                <a:path w="1275079" h="2132965">
                  <a:moveTo>
                    <a:pt x="1274952" y="0"/>
                  </a:moveTo>
                  <a:lnTo>
                    <a:pt x="1274952" y="1692529"/>
                  </a:lnTo>
                  <a:lnTo>
                    <a:pt x="0" y="1692529"/>
                  </a:lnTo>
                  <a:lnTo>
                    <a:pt x="0" y="2132838"/>
                  </a:lnTo>
                </a:path>
              </a:pathLst>
            </a:custGeom>
            <a:ln w="25908">
              <a:solidFill>
                <a:srgbClr val="000000"/>
              </a:solidFill>
            </a:ln>
          </p:spPr>
          <p:txBody>
            <a:bodyPr wrap="square" lIns="0" tIns="0" rIns="0" bIns="0" rtlCol="0"/>
            <a:lstStyle/>
            <a:p>
              <a:pPr defTabSz="685800"/>
              <a:endParaRPr sz="1350" kern="0">
                <a:solidFill>
                  <a:sysClr val="windowText" lastClr="000000"/>
                </a:solidFill>
              </a:endParaRPr>
            </a:p>
          </p:txBody>
        </p:sp>
        <p:pic>
          <p:nvPicPr>
            <p:cNvPr id="145" name="object 145"/>
            <p:cNvPicPr/>
            <p:nvPr/>
          </p:nvPicPr>
          <p:blipFill>
            <a:blip r:embed="rId58" cstate="print"/>
            <a:stretch>
              <a:fillRect/>
            </a:stretch>
          </p:blipFill>
          <p:spPr>
            <a:xfrm>
              <a:off x="10064495" y="4049280"/>
              <a:ext cx="498348" cy="582155"/>
            </a:xfrm>
            <a:prstGeom prst="rect">
              <a:avLst/>
            </a:prstGeom>
          </p:spPr>
        </p:pic>
        <p:pic>
          <p:nvPicPr>
            <p:cNvPr id="146" name="object 146"/>
            <p:cNvPicPr/>
            <p:nvPr/>
          </p:nvPicPr>
          <p:blipFill>
            <a:blip r:embed="rId59" cstate="print"/>
            <a:stretch>
              <a:fillRect/>
            </a:stretch>
          </p:blipFill>
          <p:spPr>
            <a:xfrm>
              <a:off x="10169651" y="4154423"/>
              <a:ext cx="292607" cy="376427"/>
            </a:xfrm>
            <a:prstGeom prst="rect">
              <a:avLst/>
            </a:prstGeom>
          </p:spPr>
        </p:pic>
      </p:grpSp>
      <p:sp>
        <p:nvSpPr>
          <p:cNvPr id="147" name="object 147"/>
          <p:cNvSpPr txBox="1"/>
          <p:nvPr/>
        </p:nvSpPr>
        <p:spPr>
          <a:xfrm>
            <a:off x="4237101" y="1449324"/>
            <a:ext cx="288131" cy="145713"/>
          </a:xfrm>
          <a:prstGeom prst="rect">
            <a:avLst/>
          </a:prstGeom>
          <a:solidFill>
            <a:srgbClr val="FFFFFF"/>
          </a:solidFill>
          <a:ln w="9144">
            <a:solidFill>
              <a:srgbClr val="6F2F9F"/>
            </a:solidFill>
          </a:ln>
        </p:spPr>
        <p:txBody>
          <a:bodyPr vert="horz" wrap="square" lIns="0" tIns="18574" rIns="0" bIns="0" rtlCol="0">
            <a:spAutoFit/>
          </a:bodyPr>
          <a:lstStyle/>
          <a:p>
            <a:pPr marL="20479" defTabSz="685800">
              <a:spcBef>
                <a:spcPts val="146"/>
              </a:spcBef>
            </a:pPr>
            <a:r>
              <a:rPr sz="825" b="1" kern="0" spc="-19" dirty="0">
                <a:solidFill>
                  <a:srgbClr val="6F2F9F"/>
                </a:solidFill>
                <a:latin typeface="Arial"/>
                <a:cs typeface="Arial"/>
              </a:rPr>
              <a:t>GMD</a:t>
            </a:r>
            <a:endParaRPr sz="825" kern="0">
              <a:solidFill>
                <a:sysClr val="windowText" lastClr="000000"/>
              </a:solidFill>
              <a:latin typeface="Arial"/>
              <a:cs typeface="Arial"/>
            </a:endParaRPr>
          </a:p>
        </p:txBody>
      </p:sp>
      <p:sp>
        <p:nvSpPr>
          <p:cNvPr id="148" name="object 148"/>
          <p:cNvSpPr txBox="1"/>
          <p:nvPr/>
        </p:nvSpPr>
        <p:spPr>
          <a:xfrm>
            <a:off x="3589019" y="2535174"/>
            <a:ext cx="342900" cy="144751"/>
          </a:xfrm>
          <a:prstGeom prst="rect">
            <a:avLst/>
          </a:prstGeom>
          <a:solidFill>
            <a:srgbClr val="FFFFFF"/>
          </a:solidFill>
          <a:ln w="9144">
            <a:solidFill>
              <a:srgbClr val="6F2F9F"/>
            </a:solidFill>
          </a:ln>
        </p:spPr>
        <p:txBody>
          <a:bodyPr vert="horz" wrap="square" lIns="0" tIns="17621" rIns="0" bIns="0" rtlCol="0">
            <a:spAutoFit/>
          </a:bodyPr>
          <a:lstStyle/>
          <a:p>
            <a:pPr marL="20479" defTabSz="685800">
              <a:spcBef>
                <a:spcPts val="139"/>
              </a:spcBef>
            </a:pPr>
            <a:r>
              <a:rPr sz="825" b="1" kern="0" spc="-15" dirty="0">
                <a:solidFill>
                  <a:srgbClr val="6F2F9F"/>
                </a:solidFill>
                <a:latin typeface="Arial"/>
                <a:cs typeface="Arial"/>
              </a:rPr>
              <a:t>ASCC</a:t>
            </a:r>
            <a:endParaRPr sz="825" kern="0">
              <a:solidFill>
                <a:sysClr val="windowText" lastClr="000000"/>
              </a:solidFill>
              <a:latin typeface="Arial"/>
              <a:cs typeface="Arial"/>
            </a:endParaRPr>
          </a:p>
        </p:txBody>
      </p:sp>
      <p:pic>
        <p:nvPicPr>
          <p:cNvPr id="149" name="object 149"/>
          <p:cNvPicPr/>
          <p:nvPr/>
        </p:nvPicPr>
        <p:blipFill>
          <a:blip r:embed="rId60" cstate="print"/>
          <a:stretch>
            <a:fillRect/>
          </a:stretch>
        </p:blipFill>
        <p:spPr>
          <a:xfrm>
            <a:off x="5916167" y="3079242"/>
            <a:ext cx="262890" cy="262889"/>
          </a:xfrm>
          <a:prstGeom prst="rect">
            <a:avLst/>
          </a:prstGeom>
        </p:spPr>
      </p:pic>
      <p:sp>
        <p:nvSpPr>
          <p:cNvPr id="150" name="object 150"/>
          <p:cNvSpPr txBox="1"/>
          <p:nvPr/>
        </p:nvSpPr>
        <p:spPr>
          <a:xfrm>
            <a:off x="6079733" y="3416712"/>
            <a:ext cx="115416" cy="287655"/>
          </a:xfrm>
          <a:prstGeom prst="rect">
            <a:avLst/>
          </a:prstGeom>
        </p:spPr>
        <p:txBody>
          <a:bodyPr vert="vert" wrap="square" lIns="0" tIns="0" rIns="0" bIns="0" rtlCol="0">
            <a:spAutoFit/>
          </a:bodyPr>
          <a:lstStyle/>
          <a:p>
            <a:pPr marL="9525" defTabSz="685800"/>
            <a:r>
              <a:rPr sz="750" kern="0" spc="-15" dirty="0">
                <a:solidFill>
                  <a:sysClr val="windowText" lastClr="000000"/>
                </a:solidFill>
                <a:latin typeface="Arial"/>
                <a:cs typeface="Arial"/>
              </a:rPr>
              <a:t>SDDC</a:t>
            </a:r>
            <a:endParaRPr sz="750" kern="0">
              <a:solidFill>
                <a:sysClr val="windowText" lastClr="000000"/>
              </a:solidFill>
              <a:latin typeface="Arial"/>
              <a:cs typeface="Arial"/>
            </a:endParaRPr>
          </a:p>
        </p:txBody>
      </p:sp>
      <p:grpSp>
        <p:nvGrpSpPr>
          <p:cNvPr id="151" name="object 151"/>
          <p:cNvGrpSpPr/>
          <p:nvPr/>
        </p:nvGrpSpPr>
        <p:grpSpPr>
          <a:xfrm>
            <a:off x="2931794" y="3082671"/>
            <a:ext cx="3125153" cy="963454"/>
            <a:chOff x="3909059" y="4110228"/>
            <a:chExt cx="4166870" cy="1284605"/>
          </a:xfrm>
        </p:grpSpPr>
        <p:sp>
          <p:nvSpPr>
            <p:cNvPr id="152" name="object 152"/>
            <p:cNvSpPr/>
            <p:nvPr/>
          </p:nvSpPr>
          <p:spPr>
            <a:xfrm>
              <a:off x="8062721" y="4478274"/>
              <a:ext cx="0" cy="916305"/>
            </a:xfrm>
            <a:custGeom>
              <a:avLst/>
              <a:gdLst/>
              <a:ahLst/>
              <a:cxnLst/>
              <a:rect l="l" t="t" r="r" b="b"/>
              <a:pathLst>
                <a:path h="916304">
                  <a:moveTo>
                    <a:pt x="0" y="0"/>
                  </a:moveTo>
                  <a:lnTo>
                    <a:pt x="0" y="916304"/>
                  </a:lnTo>
                </a:path>
              </a:pathLst>
            </a:custGeom>
            <a:ln w="25908">
              <a:solidFill>
                <a:srgbClr val="000000"/>
              </a:solidFill>
              <a:prstDash val="sysDot"/>
            </a:ln>
          </p:spPr>
          <p:txBody>
            <a:bodyPr wrap="square" lIns="0" tIns="0" rIns="0" bIns="0" rtlCol="0"/>
            <a:lstStyle/>
            <a:p>
              <a:pPr defTabSz="685800"/>
              <a:endParaRPr sz="1350" kern="0">
                <a:solidFill>
                  <a:sysClr val="windowText" lastClr="000000"/>
                </a:solidFill>
              </a:endParaRPr>
            </a:p>
          </p:txBody>
        </p:sp>
        <p:pic>
          <p:nvPicPr>
            <p:cNvPr id="153" name="object 153"/>
            <p:cNvPicPr/>
            <p:nvPr/>
          </p:nvPicPr>
          <p:blipFill>
            <a:blip r:embed="rId61" cstate="print"/>
            <a:stretch>
              <a:fillRect/>
            </a:stretch>
          </p:blipFill>
          <p:spPr>
            <a:xfrm>
              <a:off x="3909059" y="4110228"/>
              <a:ext cx="234696" cy="263651"/>
            </a:xfrm>
            <a:prstGeom prst="rect">
              <a:avLst/>
            </a:prstGeom>
          </p:spPr>
        </p:pic>
      </p:grpSp>
      <p:sp>
        <p:nvSpPr>
          <p:cNvPr id="154" name="object 154"/>
          <p:cNvSpPr txBox="1"/>
          <p:nvPr/>
        </p:nvSpPr>
        <p:spPr>
          <a:xfrm>
            <a:off x="3019445" y="3386995"/>
            <a:ext cx="115416" cy="621506"/>
          </a:xfrm>
          <a:prstGeom prst="rect">
            <a:avLst/>
          </a:prstGeom>
        </p:spPr>
        <p:txBody>
          <a:bodyPr vert="vert" wrap="square" lIns="0" tIns="0" rIns="0" bIns="0" rtlCol="0">
            <a:spAutoFit/>
          </a:bodyPr>
          <a:lstStyle/>
          <a:p>
            <a:pPr marL="9525" defTabSz="685800"/>
            <a:r>
              <a:rPr sz="750" kern="0" spc="-8" dirty="0">
                <a:solidFill>
                  <a:sysClr val="windowText" lastClr="000000"/>
                </a:solidFill>
                <a:latin typeface="Arial"/>
                <a:cs typeface="Arial"/>
              </a:rPr>
              <a:t>USARNORTH</a:t>
            </a:r>
            <a:endParaRPr sz="750" kern="0">
              <a:solidFill>
                <a:sysClr val="windowText" lastClr="000000"/>
              </a:solidFill>
              <a:latin typeface="Arial"/>
              <a:cs typeface="Arial"/>
            </a:endParaRPr>
          </a:p>
        </p:txBody>
      </p:sp>
      <p:sp>
        <p:nvSpPr>
          <p:cNvPr id="155" name="object 155"/>
          <p:cNvSpPr txBox="1">
            <a:spLocks noGrp="1"/>
          </p:cNvSpPr>
          <p:nvPr>
            <p:ph type="ftr" sz="quarter" idx="5"/>
          </p:nvPr>
        </p:nvSpPr>
        <p:spPr>
          <a:xfrm>
            <a:off x="423479" y="4987629"/>
            <a:ext cx="3794761" cy="94737"/>
          </a:xfrm>
          <a:prstGeom prst="rect">
            <a:avLst/>
          </a:prstGeom>
        </p:spPr>
        <p:txBody>
          <a:bodyPr vert="horz" wrap="square" lIns="0" tIns="2381" rIns="0" bIns="0" rtlCol="0">
            <a:spAutoFit/>
          </a:bodyPr>
          <a:lstStyle/>
          <a:p>
            <a:pPr marL="9525" defTabSz="685800">
              <a:spcBef>
                <a:spcPts val="75"/>
              </a:spcBef>
            </a:pPr>
            <a:r>
              <a:rPr lang="en-US" sz="600" kern="0" dirty="0">
                <a:solidFill>
                  <a:sysClr val="windowText" lastClr="000000"/>
                </a:solidFill>
                <a:latin typeface="Arial"/>
                <a:cs typeface="Arial"/>
              </a:rPr>
              <a:t>USASMDC</a:t>
            </a:r>
            <a:r>
              <a:rPr lang="en-US" sz="600" kern="0" spc="-26" dirty="0">
                <a:solidFill>
                  <a:sysClr val="windowText" lastClr="000000"/>
                </a:solidFill>
                <a:latin typeface="Arial"/>
                <a:cs typeface="Arial"/>
              </a:rPr>
              <a:t> </a:t>
            </a:r>
            <a:r>
              <a:rPr lang="en-US" sz="600" kern="0" dirty="0">
                <a:solidFill>
                  <a:sysClr val="windowText" lastClr="000000"/>
                </a:solidFill>
                <a:latin typeface="Arial"/>
                <a:cs typeface="Arial"/>
              </a:rPr>
              <a:t>Release</a:t>
            </a:r>
            <a:r>
              <a:rPr lang="en-US" sz="600" kern="0" spc="-4" dirty="0">
                <a:solidFill>
                  <a:sysClr val="windowText" lastClr="000000"/>
                </a:solidFill>
                <a:latin typeface="Arial"/>
                <a:cs typeface="Arial"/>
              </a:rPr>
              <a:t> </a:t>
            </a:r>
            <a:r>
              <a:rPr lang="en-US" sz="600" kern="0" dirty="0">
                <a:solidFill>
                  <a:sysClr val="windowText" lastClr="000000"/>
                </a:solidFill>
                <a:latin typeface="Arial"/>
                <a:cs typeface="Arial"/>
              </a:rPr>
              <a:t>#4017 </a:t>
            </a:r>
            <a:r>
              <a:rPr lang="en-US" sz="600" kern="0" spc="4" dirty="0">
                <a:solidFill>
                  <a:sysClr val="windowText" lastClr="000000"/>
                </a:solidFill>
                <a:latin typeface="Arial"/>
                <a:cs typeface="Arial"/>
              </a:rPr>
              <a:t> 16FEB</a:t>
            </a:r>
            <a:r>
              <a:rPr lang="en-US" sz="600" kern="0" dirty="0">
                <a:solidFill>
                  <a:sysClr val="windowText" lastClr="000000"/>
                </a:solidFill>
                <a:latin typeface="Arial"/>
                <a:cs typeface="Arial"/>
              </a:rPr>
              <a:t>2024,</a:t>
            </a:r>
            <a:r>
              <a:rPr lang="en-US" sz="600" kern="0" spc="11" dirty="0">
                <a:solidFill>
                  <a:sysClr val="windowText" lastClr="000000"/>
                </a:solidFill>
                <a:latin typeface="Arial"/>
                <a:cs typeface="Arial"/>
              </a:rPr>
              <a:t> </a:t>
            </a:r>
            <a:r>
              <a:rPr lang="en-US" sz="600" kern="0" spc="-8" dirty="0">
                <a:solidFill>
                  <a:sysClr val="windowText" lastClr="000000"/>
                </a:solidFill>
                <a:latin typeface="Arial"/>
                <a:cs typeface="Arial"/>
              </a:rPr>
              <a:t>Distribution</a:t>
            </a:r>
            <a:r>
              <a:rPr lang="en-US" sz="600" kern="0" spc="-23" dirty="0">
                <a:solidFill>
                  <a:sysClr val="windowText" lastClr="000000"/>
                </a:solidFill>
                <a:latin typeface="Arial"/>
                <a:cs typeface="Arial"/>
              </a:rPr>
              <a:t> </a:t>
            </a:r>
            <a:r>
              <a:rPr lang="en-US" sz="600" kern="0" dirty="0">
                <a:solidFill>
                  <a:sysClr val="windowText" lastClr="000000"/>
                </a:solidFill>
                <a:latin typeface="Arial"/>
                <a:cs typeface="Arial"/>
              </a:rPr>
              <a:t>A:</a:t>
            </a:r>
            <a:r>
              <a:rPr lang="en-US" sz="600" kern="0" spc="-11" dirty="0">
                <a:solidFill>
                  <a:sysClr val="windowText" lastClr="000000"/>
                </a:solidFill>
                <a:latin typeface="Arial"/>
                <a:cs typeface="Arial"/>
              </a:rPr>
              <a:t> </a:t>
            </a:r>
            <a:r>
              <a:rPr lang="en-US" sz="600" kern="0" dirty="0">
                <a:solidFill>
                  <a:sysClr val="windowText" lastClr="000000"/>
                </a:solidFill>
                <a:latin typeface="Arial"/>
                <a:cs typeface="Arial"/>
              </a:rPr>
              <a:t>Approved</a:t>
            </a:r>
            <a:r>
              <a:rPr lang="en-US" sz="600" kern="0" spc="8" dirty="0">
                <a:solidFill>
                  <a:sysClr val="windowText" lastClr="000000"/>
                </a:solidFill>
                <a:latin typeface="Arial"/>
                <a:cs typeface="Arial"/>
              </a:rPr>
              <a:t> </a:t>
            </a:r>
            <a:r>
              <a:rPr lang="en-US" sz="600" kern="0" dirty="0">
                <a:solidFill>
                  <a:sysClr val="windowText" lastClr="000000"/>
                </a:solidFill>
                <a:latin typeface="Arial"/>
                <a:cs typeface="Arial"/>
              </a:rPr>
              <a:t>for</a:t>
            </a:r>
            <a:r>
              <a:rPr lang="en-US" sz="600" kern="0" spc="-15" dirty="0">
                <a:solidFill>
                  <a:sysClr val="windowText" lastClr="000000"/>
                </a:solidFill>
                <a:latin typeface="Arial"/>
                <a:cs typeface="Arial"/>
              </a:rPr>
              <a:t> </a:t>
            </a:r>
            <a:r>
              <a:rPr lang="en-US" sz="600" kern="0" dirty="0">
                <a:solidFill>
                  <a:sysClr val="windowText" lastClr="000000"/>
                </a:solidFill>
                <a:latin typeface="Arial"/>
                <a:cs typeface="Arial"/>
              </a:rPr>
              <a:t>public</a:t>
            </a:r>
            <a:r>
              <a:rPr lang="en-US" sz="600" kern="0" spc="-15" dirty="0">
                <a:solidFill>
                  <a:sysClr val="windowText" lastClr="000000"/>
                </a:solidFill>
                <a:latin typeface="Arial"/>
                <a:cs typeface="Arial"/>
              </a:rPr>
              <a:t> </a:t>
            </a:r>
            <a:r>
              <a:rPr lang="en-US" sz="600" kern="0" dirty="0">
                <a:solidFill>
                  <a:sysClr val="windowText" lastClr="000000"/>
                </a:solidFill>
                <a:latin typeface="Arial"/>
                <a:cs typeface="Arial"/>
              </a:rPr>
              <a:t>release; </a:t>
            </a:r>
            <a:r>
              <a:rPr lang="en-US" sz="600" kern="0" spc="-8" dirty="0">
                <a:solidFill>
                  <a:sysClr val="windowText" lastClr="000000"/>
                </a:solidFill>
                <a:latin typeface="Arial"/>
                <a:cs typeface="Arial"/>
              </a:rPr>
              <a:t>distribution</a:t>
            </a:r>
            <a:r>
              <a:rPr lang="en-US" sz="600" kern="0" spc="-23" dirty="0">
                <a:solidFill>
                  <a:sysClr val="windowText" lastClr="000000"/>
                </a:solidFill>
                <a:latin typeface="Arial"/>
                <a:cs typeface="Arial"/>
              </a:rPr>
              <a:t> </a:t>
            </a:r>
            <a:r>
              <a:rPr lang="en-US" sz="600" kern="0" dirty="0">
                <a:solidFill>
                  <a:sysClr val="windowText" lastClr="000000"/>
                </a:solidFill>
                <a:latin typeface="Arial"/>
                <a:cs typeface="Arial"/>
              </a:rPr>
              <a:t>is</a:t>
            </a:r>
            <a:r>
              <a:rPr lang="en-US" sz="600" kern="0" spc="-15" dirty="0">
                <a:solidFill>
                  <a:sysClr val="windowText" lastClr="000000"/>
                </a:solidFill>
                <a:latin typeface="Arial"/>
                <a:cs typeface="Arial"/>
              </a:rPr>
              <a:t> </a:t>
            </a:r>
            <a:r>
              <a:rPr lang="en-US" sz="600" kern="0" dirty="0">
                <a:solidFill>
                  <a:sysClr val="windowText" lastClr="000000"/>
                </a:solidFill>
                <a:latin typeface="Arial"/>
                <a:cs typeface="Arial"/>
              </a:rPr>
              <a:t>unlimited</a:t>
            </a:r>
            <a:r>
              <a:rPr lang="en-US" sz="600" kern="0" spc="-19" dirty="0">
                <a:solidFill>
                  <a:sysClr val="windowText" lastClr="000000"/>
                </a:solidFill>
                <a:latin typeface="Arial"/>
                <a:cs typeface="Arial"/>
              </a:rPr>
              <a:t> </a:t>
            </a:r>
            <a:endParaRPr lang="en-US" sz="600" kern="0" dirty="0">
              <a:solidFill>
                <a:sysClr val="windowText" lastClr="000000"/>
              </a:solidFill>
              <a:latin typeface="Arial"/>
              <a:cs typeface="Arial"/>
            </a:endParaRPr>
          </a:p>
        </p:txBody>
      </p:sp>
      <p:sp>
        <p:nvSpPr>
          <p:cNvPr id="156" name="object 156"/>
          <p:cNvSpPr txBox="1">
            <a:spLocks noGrp="1"/>
          </p:cNvSpPr>
          <p:nvPr>
            <p:ph type="sldNum" sz="quarter" idx="7"/>
          </p:nvPr>
        </p:nvSpPr>
        <p:spPr>
          <a:xfrm>
            <a:off x="6027467" y="3712210"/>
            <a:ext cx="122159" cy="105318"/>
          </a:xfrm>
          <a:prstGeom prst="rect">
            <a:avLst/>
          </a:prstGeom>
        </p:spPr>
        <p:txBody>
          <a:bodyPr vert="horz" wrap="square" lIns="0" tIns="1429" rIns="0" bIns="0" rtlCol="0">
            <a:spAutoFit/>
          </a:bodyPr>
          <a:lstStyle/>
          <a:p>
            <a:pPr marL="28575" defTabSz="685800">
              <a:spcBef>
                <a:spcPts val="11"/>
              </a:spcBef>
            </a:pPr>
            <a:fld id="{81D60167-4931-47E6-BA6A-407CBD079E47}" type="slidenum">
              <a:rPr kern="0" spc="-19" dirty="0"/>
              <a:pPr marL="28575" defTabSz="685800">
                <a:spcBef>
                  <a:spcPts val="11"/>
                </a:spcBef>
              </a:pPr>
              <a:t>3</a:t>
            </a:fld>
            <a:endParaRPr kern="0" spc="-19" dirty="0"/>
          </a:p>
        </p:txBody>
      </p:sp>
      <p:sp>
        <p:nvSpPr>
          <p:cNvPr id="157" name="TextBox 156">
            <a:extLst>
              <a:ext uri="{FF2B5EF4-FFF2-40B4-BE49-F238E27FC236}">
                <a16:creationId xmlns:a16="http://schemas.microsoft.com/office/drawing/2014/main" id="{984951FF-58DB-7E67-7111-08C443B6F14D}"/>
              </a:ext>
            </a:extLst>
          </p:cNvPr>
          <p:cNvSpPr txBox="1"/>
          <p:nvPr/>
        </p:nvSpPr>
        <p:spPr>
          <a:xfrm>
            <a:off x="7818887" y="4897700"/>
            <a:ext cx="386334" cy="184666"/>
          </a:xfrm>
          <a:prstGeom prst="rect">
            <a:avLst/>
          </a:prstGeom>
          <a:noFill/>
        </p:spPr>
        <p:txBody>
          <a:bodyPr wrap="square" rtlCol="0">
            <a:spAutoFit/>
          </a:bodyPr>
          <a:lstStyle/>
          <a:p>
            <a:r>
              <a:rPr lang="en-US" sz="600" dirty="0">
                <a:latin typeface=" Arial"/>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25610" y="4895853"/>
            <a:ext cx="1676400" cy="215106"/>
          </a:xfrm>
        </p:spPr>
        <p:txBody>
          <a:bodyPr/>
          <a:lstStyle/>
          <a:p>
            <a:pPr defTabSz="342900"/>
            <a:r>
              <a:rPr lang="en-US" sz="600" dirty="0">
                <a:solidFill>
                  <a:schemeClr val="tx1"/>
                </a:solidFill>
              </a:rPr>
              <a:t>4</a:t>
            </a:r>
          </a:p>
        </p:txBody>
      </p:sp>
      <p:sp>
        <p:nvSpPr>
          <p:cNvPr id="3" name="Rectangle 2"/>
          <p:cNvSpPr txBox="1">
            <a:spLocks noChangeArrowheads="1"/>
          </p:cNvSpPr>
          <p:nvPr/>
        </p:nvSpPr>
        <p:spPr>
          <a:xfrm>
            <a:off x="2514600" y="32541"/>
            <a:ext cx="5382984" cy="448866"/>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vert="horz" wrap="square" lIns="68570" tIns="34285" rIns="68570" bIns="34285" numCol="1" rtlCol="0" anchor="ctr" anchorCtr="0" compatLnSpc="1">
            <a:prstTxWarp prst="textNoShape">
              <a:avLst/>
            </a:prstTxWarp>
            <a:normAutofit fontScale="92500"/>
          </a:bodyPr>
          <a:lstStyle>
            <a:lvl1pPr algn="r" defTabSz="457200" rtl="0" eaLnBrk="1" latinLnBrk="0" hangingPunct="1">
              <a:spcBef>
                <a:spcPct val="0"/>
              </a:spcBef>
              <a:buNone/>
              <a:defRPr sz="2800" b="1" i="0" kern="1200">
                <a:solidFill>
                  <a:srgbClr val="001F5B"/>
                </a:solidFill>
                <a:latin typeface="Arial"/>
                <a:ea typeface="+mj-ea"/>
                <a:cs typeface="Arial"/>
              </a:defRPr>
            </a:lvl1pPr>
          </a:lstStyle>
          <a:p>
            <a:pPr algn="ctr" defTabSz="342900"/>
            <a:r>
              <a:rPr lang="en-US" sz="2100" dirty="0">
                <a:solidFill>
                  <a:srgbClr val="002060"/>
                </a:solidFill>
              </a:rPr>
              <a:t>Office of Small Business Programs (OSBP)</a:t>
            </a:r>
          </a:p>
        </p:txBody>
      </p:sp>
      <p:sp>
        <p:nvSpPr>
          <p:cNvPr id="5" name="TextBox 4"/>
          <p:cNvSpPr txBox="1"/>
          <p:nvPr/>
        </p:nvSpPr>
        <p:spPr>
          <a:xfrm>
            <a:off x="41337" y="4321948"/>
            <a:ext cx="7943849" cy="300082"/>
          </a:xfrm>
          <a:prstGeom prst="rect">
            <a:avLst/>
          </a:prstGeom>
          <a:noFill/>
        </p:spPr>
        <p:txBody>
          <a:bodyPr wrap="square" rtlCol="0">
            <a:spAutoFit/>
          </a:bodyPr>
          <a:lstStyle/>
          <a:p>
            <a:pPr marL="900113" lvl="2" indent="-214313" defTabSz="342900">
              <a:buFont typeface="Arial" panose="020B0604020202020204" pitchFamily="34" charset="0"/>
              <a:buChar char="•"/>
            </a:pPr>
            <a:r>
              <a:rPr lang="en-US" sz="1350" dirty="0">
                <a:solidFill>
                  <a:prstClr val="black"/>
                </a:solidFill>
                <a:latin typeface=" Arial"/>
                <a:hlinkClick r:id="rId2"/>
              </a:rPr>
              <a:t>https://www.smdc.army.mil/VIE_FIR/</a:t>
            </a:r>
            <a:r>
              <a:rPr lang="en-US" sz="1350" dirty="0">
                <a:solidFill>
                  <a:prstClr val="black"/>
                </a:solidFill>
                <a:latin typeface=" Arial"/>
              </a:rPr>
              <a:t> - Virtual Industry Exchange/Forecast Industry Report</a:t>
            </a:r>
          </a:p>
        </p:txBody>
      </p:sp>
      <p:sp>
        <p:nvSpPr>
          <p:cNvPr id="6" name="Rectangle 5"/>
          <p:cNvSpPr/>
          <p:nvPr/>
        </p:nvSpPr>
        <p:spPr>
          <a:xfrm>
            <a:off x="28575" y="889295"/>
            <a:ext cx="9086850" cy="1338828"/>
          </a:xfrm>
          <a:prstGeom prst="rect">
            <a:avLst/>
          </a:prstGeom>
        </p:spPr>
        <p:txBody>
          <a:bodyPr wrap="square">
            <a:spAutoFit/>
          </a:bodyPr>
          <a:lstStyle/>
          <a:p>
            <a:pPr defTabSz="342900"/>
            <a:r>
              <a:rPr lang="en-US" sz="1350" b="1" dirty="0">
                <a:solidFill>
                  <a:prstClr val="black"/>
                </a:solidFill>
                <a:latin typeface="Arial" panose="020B0604020202020204" pitchFamily="34" charset="0"/>
                <a:cs typeface="Arial" panose="020B0604020202020204" pitchFamily="34" charset="0"/>
              </a:rPr>
              <a:t>MISSION</a:t>
            </a:r>
          </a:p>
          <a:p>
            <a:pPr defTabSz="342900"/>
            <a:r>
              <a:rPr lang="en-US" sz="1350" dirty="0">
                <a:solidFill>
                  <a:prstClr val="black"/>
                </a:solidFill>
                <a:latin typeface="Arial" panose="020B0604020202020204" pitchFamily="34" charset="0"/>
                <a:cs typeface="Arial" panose="020B0604020202020204" pitchFamily="34" charset="0"/>
              </a:rPr>
              <a:t>The mission of the Office of Small Business Programs is to ensure effective implementation of the U.S. Army’s small business program within USASMDC. We work as an advocate to maximize the participation of small businesses for contract and subcontract opportunities, conduct outreach and provide technical assistance to the business community and internal stakeholders. We advise the USASMDC Commanding General, senior staff and major subordinate elements on policies and issues related to small business activities and programs.</a:t>
            </a:r>
          </a:p>
        </p:txBody>
      </p:sp>
      <p:sp>
        <p:nvSpPr>
          <p:cNvPr id="7" name="Rectangle 6"/>
          <p:cNvSpPr/>
          <p:nvPr/>
        </p:nvSpPr>
        <p:spPr>
          <a:xfrm>
            <a:off x="1" y="2276686"/>
            <a:ext cx="9029699" cy="1338828"/>
          </a:xfrm>
          <a:prstGeom prst="rect">
            <a:avLst/>
          </a:prstGeom>
        </p:spPr>
        <p:txBody>
          <a:bodyPr wrap="square">
            <a:spAutoFit/>
          </a:bodyPr>
          <a:lstStyle/>
          <a:p>
            <a:pPr defTabSz="342900"/>
            <a:r>
              <a:rPr lang="en-US" sz="1350" b="1" dirty="0">
                <a:solidFill>
                  <a:prstClr val="black"/>
                </a:solidFill>
                <a:latin typeface="Arial" panose="020B0604020202020204" pitchFamily="34" charset="0"/>
                <a:cs typeface="Arial" panose="020B0604020202020204" pitchFamily="34" charset="0"/>
              </a:rPr>
              <a:t>CONTACT US</a:t>
            </a:r>
          </a:p>
          <a:p>
            <a:pPr defTabSz="342900"/>
            <a:r>
              <a:rPr lang="en-US" sz="1350" dirty="0">
                <a:solidFill>
                  <a:prstClr val="black"/>
                </a:solidFill>
                <a:latin typeface="Arial" panose="020B0604020202020204" pitchFamily="34" charset="0"/>
                <a:cs typeface="Arial" panose="020B0604020202020204" pitchFamily="34" charset="0"/>
              </a:rPr>
              <a:t>Located in the Von Braun Complex, VB-1, on Martin Road, Bldg. 5220, Room 1023, Redstone Arsenal (Huntsville), Alabama</a:t>
            </a:r>
          </a:p>
          <a:p>
            <a:pPr defTabSz="342900"/>
            <a:r>
              <a:rPr lang="en-US" sz="1350" dirty="0">
                <a:solidFill>
                  <a:prstClr val="black"/>
                </a:solidFill>
                <a:latin typeface=" Arial"/>
              </a:rPr>
              <a:t>In-person and virtual meetings are conducted with our industry partners. </a:t>
            </a:r>
          </a:p>
          <a:p>
            <a:pPr defTabSz="342900"/>
            <a:r>
              <a:rPr lang="en-US" sz="1350" dirty="0">
                <a:solidFill>
                  <a:prstClr val="black"/>
                </a:solidFill>
                <a:latin typeface=" Arial"/>
              </a:rPr>
              <a:t>If you wish to meet with us in person or thru MS Teams, please contact us at:</a:t>
            </a:r>
          </a:p>
          <a:p>
            <a:pPr defTabSz="342900"/>
            <a:r>
              <a:rPr lang="en-US" sz="1350" dirty="0">
                <a:solidFill>
                  <a:prstClr val="black"/>
                </a:solidFill>
                <a:latin typeface=" Arial"/>
              </a:rPr>
              <a:t> </a:t>
            </a:r>
            <a:r>
              <a:rPr lang="en-US" sz="1350" dirty="0">
                <a:solidFill>
                  <a:srgbClr val="8DB3E2"/>
                </a:solidFill>
                <a:latin typeface=" Arial"/>
                <a:cs typeface="Arial" panose="020B0604020202020204" pitchFamily="34" charset="0"/>
                <a:hlinkClick r:id="rId3"/>
              </a:rPr>
              <a:t>usarmy.redstone.smdc.mbx.small-business-office@army.mil</a:t>
            </a:r>
            <a:r>
              <a:rPr lang="en-US" sz="1350" dirty="0">
                <a:solidFill>
                  <a:srgbClr val="8DB3E2"/>
                </a:solidFill>
                <a:latin typeface=" Arial"/>
                <a:cs typeface="Arial" panose="020B0604020202020204" pitchFamily="34" charset="0"/>
              </a:rPr>
              <a:t> </a:t>
            </a:r>
            <a:r>
              <a:rPr lang="en-US" sz="1350" dirty="0">
                <a:solidFill>
                  <a:prstClr val="black"/>
                </a:solidFill>
                <a:latin typeface=" Arial"/>
              </a:rPr>
              <a:t>to schedule an appointment.  </a:t>
            </a:r>
            <a:endParaRPr lang="en-US" sz="1350" dirty="0">
              <a:solidFill>
                <a:prstClr val="black"/>
              </a:solidFill>
              <a:latin typeface=" Arial"/>
              <a:cs typeface="Arial" panose="020B0604020202020204" pitchFamily="34" charset="0"/>
            </a:endParaRPr>
          </a:p>
        </p:txBody>
      </p:sp>
      <p:sp>
        <p:nvSpPr>
          <p:cNvPr id="9" name="TextBox 8"/>
          <p:cNvSpPr txBox="1"/>
          <p:nvPr/>
        </p:nvSpPr>
        <p:spPr>
          <a:xfrm>
            <a:off x="51879" y="3870317"/>
            <a:ext cx="5374502" cy="300082"/>
          </a:xfrm>
          <a:prstGeom prst="rect">
            <a:avLst/>
          </a:prstGeom>
          <a:noFill/>
        </p:spPr>
        <p:txBody>
          <a:bodyPr wrap="square" rtlCol="0">
            <a:spAutoFit/>
          </a:bodyPr>
          <a:lstStyle/>
          <a:p>
            <a:pPr defTabSz="342900"/>
            <a:r>
              <a:rPr lang="en-US" sz="1350" b="1" dirty="0">
                <a:solidFill>
                  <a:prstClr val="black"/>
                </a:solidFill>
                <a:latin typeface=" Arial"/>
                <a:cs typeface="Arial" panose="020B0604020202020204" pitchFamily="34" charset="0"/>
              </a:rPr>
              <a:t>WEBSITE:  </a:t>
            </a:r>
            <a:r>
              <a:rPr lang="en-US" sz="1350" dirty="0">
                <a:solidFill>
                  <a:prstClr val="black"/>
                </a:solidFill>
                <a:latin typeface=" Arial"/>
                <a:hlinkClick r:id="rId4"/>
              </a:rPr>
              <a:t>https://www.smdc.army.mil/RESOURCES/SBO/</a:t>
            </a:r>
            <a:endParaRPr lang="en-US" sz="1350" b="1" dirty="0">
              <a:solidFill>
                <a:prstClr val="black"/>
              </a:solidFill>
              <a:latin typeface=" Arial"/>
              <a:cs typeface="Arial" panose="020B0604020202020204" pitchFamily="34" charset="0"/>
            </a:endParaRPr>
          </a:p>
        </p:txBody>
      </p:sp>
      <p:sp>
        <p:nvSpPr>
          <p:cNvPr id="4" name="object 155">
            <a:extLst>
              <a:ext uri="{FF2B5EF4-FFF2-40B4-BE49-F238E27FC236}">
                <a16:creationId xmlns:a16="http://schemas.microsoft.com/office/drawing/2014/main" id="{7E816BC9-8B3F-164D-24F2-ADF146164DDA}"/>
              </a:ext>
            </a:extLst>
          </p:cNvPr>
          <p:cNvSpPr txBox="1">
            <a:spLocks/>
          </p:cNvSpPr>
          <p:nvPr/>
        </p:nvSpPr>
        <p:spPr>
          <a:xfrm>
            <a:off x="423479" y="4987629"/>
            <a:ext cx="3794761" cy="94737"/>
          </a:xfrm>
          <a:prstGeom prst="rect">
            <a:avLst/>
          </a:prstGeom>
        </p:spPr>
        <p:txBody>
          <a:bodyPr vert="horz" wrap="square" lIns="0" tIns="2381"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9525" defTabSz="685800">
              <a:spcBef>
                <a:spcPts val="75"/>
              </a:spcBef>
            </a:pPr>
            <a:r>
              <a:rPr lang="en-US" sz="600" kern="0">
                <a:solidFill>
                  <a:sysClr val="windowText" lastClr="000000"/>
                </a:solidFill>
                <a:latin typeface="Arial"/>
                <a:cs typeface="Arial"/>
              </a:rPr>
              <a:t>USASMDC</a:t>
            </a:r>
            <a:r>
              <a:rPr lang="en-US" sz="600" kern="0" spc="-26">
                <a:solidFill>
                  <a:sysClr val="windowText" lastClr="000000"/>
                </a:solidFill>
                <a:latin typeface="Arial"/>
                <a:cs typeface="Arial"/>
              </a:rPr>
              <a:t> </a:t>
            </a:r>
            <a:r>
              <a:rPr lang="en-US" sz="600" kern="0">
                <a:solidFill>
                  <a:sysClr val="windowText" lastClr="000000"/>
                </a:solidFill>
                <a:latin typeface="Arial"/>
                <a:cs typeface="Arial"/>
              </a:rPr>
              <a:t>Release</a:t>
            </a:r>
            <a:r>
              <a:rPr lang="en-US" sz="600" kern="0" spc="-4">
                <a:solidFill>
                  <a:sysClr val="windowText" lastClr="000000"/>
                </a:solidFill>
                <a:latin typeface="Arial"/>
                <a:cs typeface="Arial"/>
              </a:rPr>
              <a:t> </a:t>
            </a:r>
            <a:r>
              <a:rPr lang="en-US" sz="600" kern="0">
                <a:solidFill>
                  <a:sysClr val="windowText" lastClr="000000"/>
                </a:solidFill>
                <a:latin typeface="Arial"/>
                <a:cs typeface="Arial"/>
              </a:rPr>
              <a:t>#4017 </a:t>
            </a:r>
            <a:r>
              <a:rPr lang="en-US" sz="600" kern="0" spc="4">
                <a:solidFill>
                  <a:sysClr val="windowText" lastClr="000000"/>
                </a:solidFill>
                <a:latin typeface="Arial"/>
                <a:cs typeface="Arial"/>
              </a:rPr>
              <a:t> 16FEB</a:t>
            </a:r>
            <a:r>
              <a:rPr lang="en-US" sz="600" kern="0">
                <a:solidFill>
                  <a:sysClr val="windowText" lastClr="000000"/>
                </a:solidFill>
                <a:latin typeface="Arial"/>
                <a:cs typeface="Arial"/>
              </a:rPr>
              <a:t>2024,</a:t>
            </a:r>
            <a:r>
              <a:rPr lang="en-US" sz="600" kern="0" spc="11">
                <a:solidFill>
                  <a:sysClr val="windowText" lastClr="000000"/>
                </a:solidFill>
                <a:latin typeface="Arial"/>
                <a:cs typeface="Arial"/>
              </a:rPr>
              <a:t> </a:t>
            </a:r>
            <a:r>
              <a:rPr lang="en-US" sz="600" kern="0" spc="-8">
                <a:solidFill>
                  <a:sysClr val="windowText" lastClr="000000"/>
                </a:solidFill>
                <a:latin typeface="Arial"/>
                <a:cs typeface="Arial"/>
              </a:rPr>
              <a:t>Distribution</a:t>
            </a:r>
            <a:r>
              <a:rPr lang="en-US" sz="600" kern="0" spc="-23">
                <a:solidFill>
                  <a:sysClr val="windowText" lastClr="000000"/>
                </a:solidFill>
                <a:latin typeface="Arial"/>
                <a:cs typeface="Arial"/>
              </a:rPr>
              <a:t> </a:t>
            </a:r>
            <a:r>
              <a:rPr lang="en-US" sz="600" kern="0">
                <a:solidFill>
                  <a:sysClr val="windowText" lastClr="000000"/>
                </a:solidFill>
                <a:latin typeface="Arial"/>
                <a:cs typeface="Arial"/>
              </a:rPr>
              <a:t>A:</a:t>
            </a:r>
            <a:r>
              <a:rPr lang="en-US" sz="600" kern="0" spc="-11">
                <a:solidFill>
                  <a:sysClr val="windowText" lastClr="000000"/>
                </a:solidFill>
                <a:latin typeface="Arial"/>
                <a:cs typeface="Arial"/>
              </a:rPr>
              <a:t> </a:t>
            </a:r>
            <a:r>
              <a:rPr lang="en-US" sz="600" kern="0">
                <a:solidFill>
                  <a:sysClr val="windowText" lastClr="000000"/>
                </a:solidFill>
                <a:latin typeface="Arial"/>
                <a:cs typeface="Arial"/>
              </a:rPr>
              <a:t>Approved</a:t>
            </a:r>
            <a:r>
              <a:rPr lang="en-US" sz="600" kern="0" spc="8">
                <a:solidFill>
                  <a:sysClr val="windowText" lastClr="000000"/>
                </a:solidFill>
                <a:latin typeface="Arial"/>
                <a:cs typeface="Arial"/>
              </a:rPr>
              <a:t> </a:t>
            </a:r>
            <a:r>
              <a:rPr lang="en-US" sz="600" kern="0">
                <a:solidFill>
                  <a:sysClr val="windowText" lastClr="000000"/>
                </a:solidFill>
                <a:latin typeface="Arial"/>
                <a:cs typeface="Arial"/>
              </a:rPr>
              <a:t>for</a:t>
            </a:r>
            <a:r>
              <a:rPr lang="en-US" sz="600" kern="0" spc="-15">
                <a:solidFill>
                  <a:sysClr val="windowText" lastClr="000000"/>
                </a:solidFill>
                <a:latin typeface="Arial"/>
                <a:cs typeface="Arial"/>
              </a:rPr>
              <a:t> </a:t>
            </a:r>
            <a:r>
              <a:rPr lang="en-US" sz="600" kern="0">
                <a:solidFill>
                  <a:sysClr val="windowText" lastClr="000000"/>
                </a:solidFill>
                <a:latin typeface="Arial"/>
                <a:cs typeface="Arial"/>
              </a:rPr>
              <a:t>public</a:t>
            </a:r>
            <a:r>
              <a:rPr lang="en-US" sz="600" kern="0" spc="-15">
                <a:solidFill>
                  <a:sysClr val="windowText" lastClr="000000"/>
                </a:solidFill>
                <a:latin typeface="Arial"/>
                <a:cs typeface="Arial"/>
              </a:rPr>
              <a:t> </a:t>
            </a:r>
            <a:r>
              <a:rPr lang="en-US" sz="600" kern="0">
                <a:solidFill>
                  <a:sysClr val="windowText" lastClr="000000"/>
                </a:solidFill>
                <a:latin typeface="Arial"/>
                <a:cs typeface="Arial"/>
              </a:rPr>
              <a:t>release; </a:t>
            </a:r>
            <a:r>
              <a:rPr lang="en-US" sz="600" kern="0" spc="-8">
                <a:solidFill>
                  <a:sysClr val="windowText" lastClr="000000"/>
                </a:solidFill>
                <a:latin typeface="Arial"/>
                <a:cs typeface="Arial"/>
              </a:rPr>
              <a:t>distribution</a:t>
            </a:r>
            <a:r>
              <a:rPr lang="en-US" sz="600" kern="0" spc="-23">
                <a:solidFill>
                  <a:sysClr val="windowText" lastClr="000000"/>
                </a:solidFill>
                <a:latin typeface="Arial"/>
                <a:cs typeface="Arial"/>
              </a:rPr>
              <a:t> </a:t>
            </a:r>
            <a:r>
              <a:rPr lang="en-US" sz="600" kern="0">
                <a:solidFill>
                  <a:sysClr val="windowText" lastClr="000000"/>
                </a:solidFill>
                <a:latin typeface="Arial"/>
                <a:cs typeface="Arial"/>
              </a:rPr>
              <a:t>is</a:t>
            </a:r>
            <a:r>
              <a:rPr lang="en-US" sz="600" kern="0" spc="-15">
                <a:solidFill>
                  <a:sysClr val="windowText" lastClr="000000"/>
                </a:solidFill>
                <a:latin typeface="Arial"/>
                <a:cs typeface="Arial"/>
              </a:rPr>
              <a:t> </a:t>
            </a:r>
            <a:r>
              <a:rPr lang="en-US" sz="600" kern="0">
                <a:solidFill>
                  <a:sysClr val="windowText" lastClr="000000"/>
                </a:solidFill>
                <a:latin typeface="Arial"/>
                <a:cs typeface="Arial"/>
              </a:rPr>
              <a:t>unlimited</a:t>
            </a:r>
            <a:r>
              <a:rPr lang="en-US" sz="600" kern="0" spc="-19">
                <a:solidFill>
                  <a:sysClr val="windowText" lastClr="000000"/>
                </a:solidFill>
                <a:latin typeface="Arial"/>
                <a:cs typeface="Arial"/>
              </a:rPr>
              <a:t> </a:t>
            </a:r>
            <a:endParaRPr lang="en-US" sz="600" kern="0" dirty="0">
              <a:solidFill>
                <a:sysClr val="windowText" lastClr="000000"/>
              </a:solidFill>
              <a:latin typeface="Arial"/>
              <a:cs typeface="Arial"/>
            </a:endParaRPr>
          </a:p>
        </p:txBody>
      </p:sp>
    </p:spTree>
    <p:extLst>
      <p:ext uri="{BB962C8B-B14F-4D97-AF65-F5344CB8AC3E}">
        <p14:creationId xmlns:p14="http://schemas.microsoft.com/office/powerpoint/2010/main" val="2669195144"/>
      </p:ext>
    </p:extLst>
  </p:cSld>
  <p:clrMapOvr>
    <a:masterClrMapping/>
  </p:clrMapOvr>
  <p:transition advClick="0">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1828801" y="31791"/>
            <a:ext cx="6172199" cy="1218602"/>
          </a:xfrm>
          <a:prstGeom prst="rect">
            <a:avLst/>
          </a:prstGeom>
          <a:noFill/>
          <a:ln w="9525">
            <a:noFill/>
            <a:miter lim="800000"/>
            <a:headEnd/>
            <a:tailEnd/>
          </a:ln>
        </p:spPr>
        <p:txBody>
          <a:bodyPr vert="horz" wrap="square" lIns="38576" tIns="19289" rIns="38576" bIns="19289" numCol="1" anchor="ctr" anchorCtr="0" compatLnSpc="1">
            <a:prstTxWarp prst="textNoShape">
              <a:avLst/>
            </a:prstTxWarp>
          </a:bodyPr>
          <a:lstStyle>
            <a:lvl1pPr algn="ctr" rtl="0" eaLnBrk="0" fontAlgn="base" hangingPunct="0">
              <a:spcBef>
                <a:spcPct val="0"/>
              </a:spcBef>
              <a:spcAft>
                <a:spcPct val="0"/>
              </a:spcAft>
              <a:defRPr sz="3200" b="1">
                <a:solidFill>
                  <a:srgbClr val="0033CC"/>
                </a:solidFill>
                <a:latin typeface="+mj-lt"/>
                <a:ea typeface="+mj-ea"/>
                <a:cs typeface="+mj-cs"/>
              </a:defRPr>
            </a:lvl1pPr>
            <a:lvl2pPr algn="ctr" rtl="0" eaLnBrk="0" fontAlgn="base" hangingPunct="0">
              <a:spcBef>
                <a:spcPct val="0"/>
              </a:spcBef>
              <a:spcAft>
                <a:spcPct val="0"/>
              </a:spcAft>
              <a:defRPr sz="2800">
                <a:solidFill>
                  <a:srgbClr val="0033CC"/>
                </a:solidFill>
                <a:latin typeface="Arial" charset="0"/>
              </a:defRPr>
            </a:lvl2pPr>
            <a:lvl3pPr algn="ctr" rtl="0" eaLnBrk="0" fontAlgn="base" hangingPunct="0">
              <a:spcBef>
                <a:spcPct val="0"/>
              </a:spcBef>
              <a:spcAft>
                <a:spcPct val="0"/>
              </a:spcAft>
              <a:defRPr sz="2800">
                <a:solidFill>
                  <a:srgbClr val="0033CC"/>
                </a:solidFill>
                <a:latin typeface="Arial" charset="0"/>
              </a:defRPr>
            </a:lvl3pPr>
            <a:lvl4pPr algn="ctr" rtl="0" eaLnBrk="0" fontAlgn="base" hangingPunct="0">
              <a:spcBef>
                <a:spcPct val="0"/>
              </a:spcBef>
              <a:spcAft>
                <a:spcPct val="0"/>
              </a:spcAft>
              <a:defRPr sz="2800">
                <a:solidFill>
                  <a:srgbClr val="0033CC"/>
                </a:solidFill>
                <a:latin typeface="Arial" charset="0"/>
              </a:defRPr>
            </a:lvl4pPr>
            <a:lvl5pPr algn="ctr" rtl="0" eaLnBrk="0" fontAlgn="base" hangingPunct="0">
              <a:spcBef>
                <a:spcPct val="0"/>
              </a:spcBef>
              <a:spcAft>
                <a:spcPct val="0"/>
              </a:spcAft>
              <a:defRPr sz="2800">
                <a:solidFill>
                  <a:srgbClr val="0033CC"/>
                </a:solidFill>
                <a:latin typeface="Arial" charset="0"/>
              </a:defRPr>
            </a:lvl5pPr>
            <a:lvl6pPr marL="457200" algn="ctr" rtl="0" fontAlgn="base">
              <a:spcBef>
                <a:spcPct val="0"/>
              </a:spcBef>
              <a:spcAft>
                <a:spcPct val="0"/>
              </a:spcAft>
              <a:defRPr sz="2800">
                <a:solidFill>
                  <a:srgbClr val="0033CC"/>
                </a:solidFill>
                <a:latin typeface="Arial" charset="0"/>
              </a:defRPr>
            </a:lvl6pPr>
            <a:lvl7pPr marL="914400" algn="ctr" rtl="0" fontAlgn="base">
              <a:spcBef>
                <a:spcPct val="0"/>
              </a:spcBef>
              <a:spcAft>
                <a:spcPct val="0"/>
              </a:spcAft>
              <a:defRPr sz="2800">
                <a:solidFill>
                  <a:srgbClr val="0033CC"/>
                </a:solidFill>
                <a:latin typeface="Arial" charset="0"/>
              </a:defRPr>
            </a:lvl7pPr>
            <a:lvl8pPr marL="1371600" algn="ctr" rtl="0" fontAlgn="base">
              <a:spcBef>
                <a:spcPct val="0"/>
              </a:spcBef>
              <a:spcAft>
                <a:spcPct val="0"/>
              </a:spcAft>
              <a:defRPr sz="2800">
                <a:solidFill>
                  <a:srgbClr val="0033CC"/>
                </a:solidFill>
                <a:latin typeface="Arial" charset="0"/>
              </a:defRPr>
            </a:lvl8pPr>
            <a:lvl9pPr marL="1828800" algn="ctr" rtl="0" fontAlgn="base">
              <a:spcBef>
                <a:spcPct val="0"/>
              </a:spcBef>
              <a:spcAft>
                <a:spcPct val="0"/>
              </a:spcAft>
              <a:defRPr sz="2800">
                <a:solidFill>
                  <a:srgbClr val="0033CC"/>
                </a:solidFill>
                <a:latin typeface="Arial" charset="0"/>
              </a:defRPr>
            </a:lvl9pPr>
          </a:lstStyle>
          <a:p>
            <a:pPr defTabSz="257169">
              <a:defRPr/>
            </a:pPr>
            <a:r>
              <a:rPr lang="en-US" altLang="en-US" sz="1800" kern="0" dirty="0">
                <a:solidFill>
                  <a:prstClr val="black"/>
                </a:solidFill>
                <a:latin typeface="Arial" panose="020B0604020202020204" pitchFamily="34" charset="0"/>
                <a:cs typeface="Arial" panose="020B0604020202020204" pitchFamily="34" charset="0"/>
              </a:rPr>
              <a:t>Office of Small Business Programs </a:t>
            </a:r>
            <a:br>
              <a:rPr lang="en-US" altLang="en-US" sz="1800" kern="0" dirty="0">
                <a:solidFill>
                  <a:prstClr val="black"/>
                </a:solidFill>
                <a:latin typeface="Arial" panose="020B0604020202020204" pitchFamily="34" charset="0"/>
                <a:cs typeface="Arial" panose="020B0604020202020204" pitchFamily="34" charset="0"/>
              </a:rPr>
            </a:br>
            <a:r>
              <a:rPr lang="en-US" altLang="en-US" sz="1800" kern="0" dirty="0">
                <a:solidFill>
                  <a:prstClr val="black"/>
                </a:solidFill>
                <a:latin typeface="Arial" panose="020B0604020202020204" pitchFamily="34" charset="0"/>
                <a:cs typeface="Arial" panose="020B0604020202020204" pitchFamily="34" charset="0"/>
              </a:rPr>
              <a:t>FY23 Goals vs. Actuals  </a:t>
            </a:r>
            <a:br>
              <a:rPr lang="en-US" altLang="en-US" sz="1800" kern="0" dirty="0">
                <a:solidFill>
                  <a:prstClr val="black"/>
                </a:solidFill>
                <a:latin typeface="Arial" panose="020B0604020202020204" pitchFamily="34" charset="0"/>
                <a:cs typeface="Arial" panose="020B0604020202020204" pitchFamily="34" charset="0"/>
              </a:rPr>
            </a:br>
            <a:r>
              <a:rPr lang="en-US" altLang="en-US" sz="1800" kern="0" dirty="0">
                <a:solidFill>
                  <a:prstClr val="black"/>
                </a:solidFill>
                <a:latin typeface="Arial" panose="020B0604020202020204" pitchFamily="34" charset="0"/>
                <a:cs typeface="Arial" panose="020B0604020202020204" pitchFamily="34" charset="0"/>
              </a:rPr>
              <a:t>1 OCT 2022 thru 30 September 2023</a:t>
            </a:r>
          </a:p>
          <a:p>
            <a:pPr defTabSz="257169">
              <a:defRPr/>
            </a:pPr>
            <a:r>
              <a:rPr lang="en-US" altLang="en-US" sz="1800" kern="0" dirty="0">
                <a:solidFill>
                  <a:prstClr val="black"/>
                </a:solidFill>
                <a:latin typeface="Arial" panose="020B0604020202020204" pitchFamily="34" charset="0"/>
                <a:cs typeface="Arial" panose="020B0604020202020204" pitchFamily="34" charset="0"/>
              </a:rPr>
              <a:t>Total SB Eligible Dollars - </a:t>
            </a:r>
            <a:r>
              <a:rPr lang="en-US" altLang="en-US" sz="1800" u="sng" kern="0" dirty="0">
                <a:solidFill>
                  <a:prstClr val="black"/>
                </a:solidFill>
                <a:latin typeface="Arial" panose="020B0604020202020204" pitchFamily="34" charset="0"/>
                <a:cs typeface="Arial" panose="020B0604020202020204" pitchFamily="34" charset="0"/>
              </a:rPr>
              <a:t> $530.6M </a:t>
            </a:r>
            <a:endParaRPr lang="en-US" altLang="en-US" sz="1800" kern="0" dirty="0">
              <a:solidFill>
                <a:prstClr val="black"/>
              </a:solidFill>
              <a:latin typeface="Arial" panose="020B0604020202020204" pitchFamily="34" charset="0"/>
              <a:cs typeface="Arial" panose="020B0604020202020204" pitchFamily="34" charset="0"/>
            </a:endParaRPr>
          </a:p>
        </p:txBody>
      </p:sp>
      <p:sp>
        <p:nvSpPr>
          <p:cNvPr id="11" name="TextBox 1"/>
          <p:cNvSpPr txBox="1">
            <a:spLocks noChangeArrowheads="1"/>
          </p:cNvSpPr>
          <p:nvPr/>
        </p:nvSpPr>
        <p:spPr bwMode="auto">
          <a:xfrm>
            <a:off x="3224512" y="2190007"/>
            <a:ext cx="2857724"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Ø"/>
              <a:defRPr sz="2000" b="1" i="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i="1">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defTabSz="257169">
              <a:spcBef>
                <a:spcPct val="0"/>
              </a:spcBef>
              <a:defRPr/>
            </a:pPr>
            <a:r>
              <a:rPr lang="en-US" altLang="en-US" sz="1013" dirty="0">
                <a:solidFill>
                  <a:prstClr val="black"/>
                </a:solidFill>
              </a:rPr>
              <a:t> </a:t>
            </a:r>
          </a:p>
        </p:txBody>
      </p:sp>
      <p:sp>
        <p:nvSpPr>
          <p:cNvPr id="4" name="Slide Number Placeholder 3"/>
          <p:cNvSpPr>
            <a:spLocks noGrp="1"/>
          </p:cNvSpPr>
          <p:nvPr>
            <p:ph type="sldNum" sz="quarter" idx="12"/>
          </p:nvPr>
        </p:nvSpPr>
        <p:spPr/>
        <p:txBody>
          <a:bodyPr/>
          <a:lstStyle/>
          <a:p>
            <a:pPr defTabSz="257169">
              <a:defRPr/>
            </a:pPr>
            <a:r>
              <a:rPr lang="en-US" sz="600" dirty="0">
                <a:solidFill>
                  <a:schemeClr val="tx1"/>
                </a:solidFill>
              </a:rPr>
              <a:t>5</a:t>
            </a:r>
            <a:endParaRPr lang="en-US" sz="506" dirty="0">
              <a:solidFill>
                <a:prstClr val="black">
                  <a:tint val="75000"/>
                </a:prstClr>
              </a:solidFill>
            </a:endParaRPr>
          </a:p>
        </p:txBody>
      </p:sp>
      <p:graphicFrame>
        <p:nvGraphicFramePr>
          <p:cNvPr id="8" name="Object 7"/>
          <p:cNvGraphicFramePr>
            <a:graphicFrameLocks noChangeAspect="1"/>
          </p:cNvGraphicFramePr>
          <p:nvPr/>
        </p:nvGraphicFramePr>
        <p:xfrm>
          <a:off x="914401" y="1371600"/>
          <a:ext cx="6972299" cy="3332560"/>
        </p:xfrm>
        <a:graphic>
          <a:graphicData uri="http://schemas.openxmlformats.org/presentationml/2006/ole">
            <mc:AlternateContent xmlns:mc="http://schemas.openxmlformats.org/markup-compatibility/2006">
              <mc:Choice xmlns:v="urn:schemas-microsoft-com:vml" Requires="v">
                <p:oleObj name="Worksheet" r:id="rId3" imgW="5181480" imgH="3095805" progId="Excel.Sheet.12">
                  <p:embed/>
                </p:oleObj>
              </mc:Choice>
              <mc:Fallback>
                <p:oleObj name="Worksheet" r:id="rId3" imgW="5181480" imgH="3095805" progId="Excel.Sheet.12">
                  <p:embed/>
                  <p:pic>
                    <p:nvPicPr>
                      <p:cNvPr id="8" name="Object 7"/>
                      <p:cNvPicPr/>
                      <p:nvPr/>
                    </p:nvPicPr>
                    <p:blipFill>
                      <a:blip r:embed="rId4"/>
                      <a:stretch>
                        <a:fillRect/>
                      </a:stretch>
                    </p:blipFill>
                    <p:spPr>
                      <a:xfrm>
                        <a:off x="914401" y="1371600"/>
                        <a:ext cx="6972299" cy="3332560"/>
                      </a:xfrm>
                      <a:prstGeom prst="rect">
                        <a:avLst/>
                      </a:prstGeom>
                    </p:spPr>
                  </p:pic>
                </p:oleObj>
              </mc:Fallback>
            </mc:AlternateContent>
          </a:graphicData>
        </a:graphic>
      </p:graphicFrame>
      <p:sp>
        <p:nvSpPr>
          <p:cNvPr id="3" name="object 155">
            <a:extLst>
              <a:ext uri="{FF2B5EF4-FFF2-40B4-BE49-F238E27FC236}">
                <a16:creationId xmlns:a16="http://schemas.microsoft.com/office/drawing/2014/main" id="{91CE9C74-D667-2F3A-19B5-C470541150F4}"/>
              </a:ext>
            </a:extLst>
          </p:cNvPr>
          <p:cNvSpPr txBox="1">
            <a:spLocks/>
          </p:cNvSpPr>
          <p:nvPr/>
        </p:nvSpPr>
        <p:spPr>
          <a:xfrm>
            <a:off x="423479" y="4987629"/>
            <a:ext cx="3794761" cy="94737"/>
          </a:xfrm>
          <a:prstGeom prst="rect">
            <a:avLst/>
          </a:prstGeom>
        </p:spPr>
        <p:txBody>
          <a:bodyPr vert="horz" wrap="square" lIns="0" tIns="2381"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9525" defTabSz="685800">
              <a:spcBef>
                <a:spcPts val="75"/>
              </a:spcBef>
            </a:pPr>
            <a:r>
              <a:rPr lang="en-US" sz="600" kern="0">
                <a:solidFill>
                  <a:sysClr val="windowText" lastClr="000000"/>
                </a:solidFill>
                <a:latin typeface="Arial"/>
                <a:cs typeface="Arial"/>
              </a:rPr>
              <a:t>USASMDC</a:t>
            </a:r>
            <a:r>
              <a:rPr lang="en-US" sz="600" kern="0" spc="-26">
                <a:solidFill>
                  <a:sysClr val="windowText" lastClr="000000"/>
                </a:solidFill>
                <a:latin typeface="Arial"/>
                <a:cs typeface="Arial"/>
              </a:rPr>
              <a:t> </a:t>
            </a:r>
            <a:r>
              <a:rPr lang="en-US" sz="600" kern="0">
                <a:solidFill>
                  <a:sysClr val="windowText" lastClr="000000"/>
                </a:solidFill>
                <a:latin typeface="Arial"/>
                <a:cs typeface="Arial"/>
              </a:rPr>
              <a:t>Release</a:t>
            </a:r>
            <a:r>
              <a:rPr lang="en-US" sz="600" kern="0" spc="-4">
                <a:solidFill>
                  <a:sysClr val="windowText" lastClr="000000"/>
                </a:solidFill>
                <a:latin typeface="Arial"/>
                <a:cs typeface="Arial"/>
              </a:rPr>
              <a:t> </a:t>
            </a:r>
            <a:r>
              <a:rPr lang="en-US" sz="600" kern="0">
                <a:solidFill>
                  <a:sysClr val="windowText" lastClr="000000"/>
                </a:solidFill>
                <a:latin typeface="Arial"/>
                <a:cs typeface="Arial"/>
              </a:rPr>
              <a:t>#4017 </a:t>
            </a:r>
            <a:r>
              <a:rPr lang="en-US" sz="600" kern="0" spc="4">
                <a:solidFill>
                  <a:sysClr val="windowText" lastClr="000000"/>
                </a:solidFill>
                <a:latin typeface="Arial"/>
                <a:cs typeface="Arial"/>
              </a:rPr>
              <a:t> 16FEB</a:t>
            </a:r>
            <a:r>
              <a:rPr lang="en-US" sz="600" kern="0">
                <a:solidFill>
                  <a:sysClr val="windowText" lastClr="000000"/>
                </a:solidFill>
                <a:latin typeface="Arial"/>
                <a:cs typeface="Arial"/>
              </a:rPr>
              <a:t>2024,</a:t>
            </a:r>
            <a:r>
              <a:rPr lang="en-US" sz="600" kern="0" spc="11">
                <a:solidFill>
                  <a:sysClr val="windowText" lastClr="000000"/>
                </a:solidFill>
                <a:latin typeface="Arial"/>
                <a:cs typeface="Arial"/>
              </a:rPr>
              <a:t> </a:t>
            </a:r>
            <a:r>
              <a:rPr lang="en-US" sz="600" kern="0" spc="-8">
                <a:solidFill>
                  <a:sysClr val="windowText" lastClr="000000"/>
                </a:solidFill>
                <a:latin typeface="Arial"/>
                <a:cs typeface="Arial"/>
              </a:rPr>
              <a:t>Distribution</a:t>
            </a:r>
            <a:r>
              <a:rPr lang="en-US" sz="600" kern="0" spc="-23">
                <a:solidFill>
                  <a:sysClr val="windowText" lastClr="000000"/>
                </a:solidFill>
                <a:latin typeface="Arial"/>
                <a:cs typeface="Arial"/>
              </a:rPr>
              <a:t> </a:t>
            </a:r>
            <a:r>
              <a:rPr lang="en-US" sz="600" kern="0">
                <a:solidFill>
                  <a:sysClr val="windowText" lastClr="000000"/>
                </a:solidFill>
                <a:latin typeface="Arial"/>
                <a:cs typeface="Arial"/>
              </a:rPr>
              <a:t>A:</a:t>
            </a:r>
            <a:r>
              <a:rPr lang="en-US" sz="600" kern="0" spc="-11">
                <a:solidFill>
                  <a:sysClr val="windowText" lastClr="000000"/>
                </a:solidFill>
                <a:latin typeface="Arial"/>
                <a:cs typeface="Arial"/>
              </a:rPr>
              <a:t> </a:t>
            </a:r>
            <a:r>
              <a:rPr lang="en-US" sz="600" kern="0">
                <a:solidFill>
                  <a:sysClr val="windowText" lastClr="000000"/>
                </a:solidFill>
                <a:latin typeface="Arial"/>
                <a:cs typeface="Arial"/>
              </a:rPr>
              <a:t>Approved</a:t>
            </a:r>
            <a:r>
              <a:rPr lang="en-US" sz="600" kern="0" spc="8">
                <a:solidFill>
                  <a:sysClr val="windowText" lastClr="000000"/>
                </a:solidFill>
                <a:latin typeface="Arial"/>
                <a:cs typeface="Arial"/>
              </a:rPr>
              <a:t> </a:t>
            </a:r>
            <a:r>
              <a:rPr lang="en-US" sz="600" kern="0">
                <a:solidFill>
                  <a:sysClr val="windowText" lastClr="000000"/>
                </a:solidFill>
                <a:latin typeface="Arial"/>
                <a:cs typeface="Arial"/>
              </a:rPr>
              <a:t>for</a:t>
            </a:r>
            <a:r>
              <a:rPr lang="en-US" sz="600" kern="0" spc="-15">
                <a:solidFill>
                  <a:sysClr val="windowText" lastClr="000000"/>
                </a:solidFill>
                <a:latin typeface="Arial"/>
                <a:cs typeface="Arial"/>
              </a:rPr>
              <a:t> </a:t>
            </a:r>
            <a:r>
              <a:rPr lang="en-US" sz="600" kern="0">
                <a:solidFill>
                  <a:sysClr val="windowText" lastClr="000000"/>
                </a:solidFill>
                <a:latin typeface="Arial"/>
                <a:cs typeface="Arial"/>
              </a:rPr>
              <a:t>public</a:t>
            </a:r>
            <a:r>
              <a:rPr lang="en-US" sz="600" kern="0" spc="-15">
                <a:solidFill>
                  <a:sysClr val="windowText" lastClr="000000"/>
                </a:solidFill>
                <a:latin typeface="Arial"/>
                <a:cs typeface="Arial"/>
              </a:rPr>
              <a:t> </a:t>
            </a:r>
            <a:r>
              <a:rPr lang="en-US" sz="600" kern="0">
                <a:solidFill>
                  <a:sysClr val="windowText" lastClr="000000"/>
                </a:solidFill>
                <a:latin typeface="Arial"/>
                <a:cs typeface="Arial"/>
              </a:rPr>
              <a:t>release; </a:t>
            </a:r>
            <a:r>
              <a:rPr lang="en-US" sz="600" kern="0" spc="-8">
                <a:solidFill>
                  <a:sysClr val="windowText" lastClr="000000"/>
                </a:solidFill>
                <a:latin typeface="Arial"/>
                <a:cs typeface="Arial"/>
              </a:rPr>
              <a:t>distribution</a:t>
            </a:r>
            <a:r>
              <a:rPr lang="en-US" sz="600" kern="0" spc="-23">
                <a:solidFill>
                  <a:sysClr val="windowText" lastClr="000000"/>
                </a:solidFill>
                <a:latin typeface="Arial"/>
                <a:cs typeface="Arial"/>
              </a:rPr>
              <a:t> </a:t>
            </a:r>
            <a:r>
              <a:rPr lang="en-US" sz="600" kern="0">
                <a:solidFill>
                  <a:sysClr val="windowText" lastClr="000000"/>
                </a:solidFill>
                <a:latin typeface="Arial"/>
                <a:cs typeface="Arial"/>
              </a:rPr>
              <a:t>is</a:t>
            </a:r>
            <a:r>
              <a:rPr lang="en-US" sz="600" kern="0" spc="-15">
                <a:solidFill>
                  <a:sysClr val="windowText" lastClr="000000"/>
                </a:solidFill>
                <a:latin typeface="Arial"/>
                <a:cs typeface="Arial"/>
              </a:rPr>
              <a:t> </a:t>
            </a:r>
            <a:r>
              <a:rPr lang="en-US" sz="600" kern="0">
                <a:solidFill>
                  <a:sysClr val="windowText" lastClr="000000"/>
                </a:solidFill>
                <a:latin typeface="Arial"/>
                <a:cs typeface="Arial"/>
              </a:rPr>
              <a:t>unlimited</a:t>
            </a:r>
            <a:r>
              <a:rPr lang="en-US" sz="600" kern="0" spc="-19">
                <a:solidFill>
                  <a:sysClr val="windowText" lastClr="000000"/>
                </a:solidFill>
                <a:latin typeface="Arial"/>
                <a:cs typeface="Arial"/>
              </a:rPr>
              <a:t> </a:t>
            </a:r>
            <a:endParaRPr lang="en-US" sz="600" kern="0" dirty="0">
              <a:solidFill>
                <a:sysClr val="windowText" lastClr="000000"/>
              </a:solidFill>
              <a:latin typeface="Arial"/>
              <a:cs typeface="Arial"/>
            </a:endParaRPr>
          </a:p>
        </p:txBody>
      </p:sp>
    </p:spTree>
    <p:extLst>
      <p:ext uri="{BB962C8B-B14F-4D97-AF65-F5344CB8AC3E}">
        <p14:creationId xmlns:p14="http://schemas.microsoft.com/office/powerpoint/2010/main" val="1002110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614615" y="4899163"/>
            <a:ext cx="1676400" cy="215106"/>
          </a:xfrm>
        </p:spPr>
        <p:txBody>
          <a:bodyPr/>
          <a:lstStyle/>
          <a:p>
            <a:pPr defTabSz="685800"/>
            <a:r>
              <a:rPr lang="en-US" sz="600" kern="0" dirty="0">
                <a:solidFill>
                  <a:schemeClr val="tx1"/>
                </a:solidFill>
              </a:rPr>
              <a:t>6</a:t>
            </a:r>
          </a:p>
        </p:txBody>
      </p:sp>
      <p:sp>
        <p:nvSpPr>
          <p:cNvPr id="7" name="Content Placeholder 2"/>
          <p:cNvSpPr>
            <a:spLocks noGrp="1"/>
          </p:cNvSpPr>
          <p:nvPr>
            <p:ph idx="1"/>
          </p:nvPr>
        </p:nvSpPr>
        <p:spPr>
          <a:xfrm>
            <a:off x="54729" y="1389538"/>
            <a:ext cx="8959042" cy="2839562"/>
          </a:xfrm>
        </p:spPr>
        <p:txBody>
          <a:bodyPr>
            <a:normAutofit fontScale="85000" lnSpcReduction="20000"/>
          </a:bodyPr>
          <a:lstStyle/>
          <a:p>
            <a:r>
              <a:rPr lang="en-US" sz="1650" dirty="0"/>
              <a:t>Exceeded 2 out of 5 small business goals for FY23; shortfall in Small Disadvantaged, Service-Disabled</a:t>
            </a:r>
          </a:p>
          <a:p>
            <a:pPr marL="0" indent="0">
              <a:buNone/>
            </a:pPr>
            <a:r>
              <a:rPr lang="en-US" sz="1650" dirty="0"/>
              <a:t>	 Veteran-Owned, and Women-Owned Small Business goals.</a:t>
            </a:r>
          </a:p>
          <a:p>
            <a:pPr marL="0" indent="0">
              <a:buNone/>
            </a:pPr>
            <a:endParaRPr lang="en-US" sz="1650" dirty="0"/>
          </a:p>
          <a:p>
            <a:r>
              <a:rPr lang="en-US" sz="1650" dirty="0"/>
              <a:t>Exceeded 50% for overall Small Business dollars awarded in FY23 for the 6</a:t>
            </a:r>
            <a:r>
              <a:rPr lang="en-US" sz="1650" baseline="30000" dirty="0"/>
              <a:t>th</a:t>
            </a:r>
            <a:r>
              <a:rPr lang="en-US" sz="1650" dirty="0"/>
              <a:t> consecutive year </a:t>
            </a:r>
          </a:p>
          <a:p>
            <a:pPr marL="0" indent="0">
              <a:buNone/>
            </a:pPr>
            <a:endParaRPr lang="en-US" sz="1650" dirty="0"/>
          </a:p>
          <a:p>
            <a:r>
              <a:rPr lang="en-US" sz="1650" dirty="0"/>
              <a:t>Design, Development, Demonstration and Integration (D3I) - total awards - over $222M;</a:t>
            </a:r>
          </a:p>
          <a:p>
            <a:pPr marL="0" indent="0">
              <a:buNone/>
            </a:pPr>
            <a:r>
              <a:rPr lang="en-US" sz="1650" dirty="0"/>
              <a:t>	 Small Business awards - $45M, or 20% and Large Business awards - $177M, or 80%  </a:t>
            </a:r>
          </a:p>
          <a:p>
            <a:pPr marL="0" indent="0">
              <a:buNone/>
            </a:pPr>
            <a:endParaRPr lang="en-US" sz="1650" dirty="0"/>
          </a:p>
          <a:p>
            <a:r>
              <a:rPr lang="en-US" sz="1650" dirty="0"/>
              <a:t>GSA OASIS – Total awards were nearly $209M; of which, over 98% was awarded to Small Businesses</a:t>
            </a:r>
          </a:p>
          <a:p>
            <a:pPr marL="0" indent="0">
              <a:buNone/>
            </a:pPr>
            <a:endParaRPr lang="en-US" sz="1650" dirty="0"/>
          </a:p>
          <a:p>
            <a:r>
              <a:rPr lang="en-US" sz="1650" dirty="0"/>
              <a:t>Army CHESS (Computer Hardware Enterprise Software Solutions) – Nearly $6M total awards;</a:t>
            </a:r>
          </a:p>
          <a:p>
            <a:pPr marL="0" indent="0">
              <a:buNone/>
            </a:pPr>
            <a:r>
              <a:rPr lang="en-US" sz="1650" dirty="0"/>
              <a:t>	 approximately 43% awarded to Small and 57% to Large businesses</a:t>
            </a:r>
          </a:p>
          <a:p>
            <a:pPr marL="0" indent="0">
              <a:buNone/>
            </a:pPr>
            <a:endParaRPr lang="en-US" sz="600" dirty="0"/>
          </a:p>
        </p:txBody>
      </p:sp>
      <p:sp>
        <p:nvSpPr>
          <p:cNvPr id="8" name="Title 1"/>
          <p:cNvSpPr txBox="1">
            <a:spLocks/>
          </p:cNvSpPr>
          <p:nvPr/>
        </p:nvSpPr>
        <p:spPr>
          <a:xfrm>
            <a:off x="1887523" y="156635"/>
            <a:ext cx="6000227" cy="455287"/>
          </a:xfrm>
          <a:prstGeom prst="rect">
            <a:avLst/>
          </a:prstGeom>
        </p:spPr>
        <p:txBody>
          <a:bodyPr vert="horz" lIns="68580" tIns="34290" rIns="68580" bIns="34290" rtlCol="0" anchor="ctr">
            <a:normAutofit/>
          </a:bodyPr>
          <a:lstStyle>
            <a:lvl1pPr algn="r" defTabSz="457200" rtl="0" eaLnBrk="1" latinLnBrk="0" hangingPunct="1">
              <a:spcBef>
                <a:spcPct val="0"/>
              </a:spcBef>
              <a:buNone/>
              <a:defRPr sz="2800" b="1" i="0" kern="1200">
                <a:solidFill>
                  <a:srgbClr val="001F5B"/>
                </a:solidFill>
                <a:latin typeface="Arial"/>
                <a:ea typeface="+mj-ea"/>
                <a:cs typeface="Arial"/>
              </a:defRPr>
            </a:lvl1pPr>
          </a:lstStyle>
          <a:p>
            <a:pPr algn="ctr" defTabSz="342900"/>
            <a:r>
              <a:rPr lang="en-US" sz="2100" dirty="0">
                <a:solidFill>
                  <a:prstClr val="black"/>
                </a:solidFill>
              </a:rPr>
              <a:t>Major Accomplishments for FY23</a:t>
            </a:r>
          </a:p>
        </p:txBody>
      </p:sp>
      <p:sp>
        <p:nvSpPr>
          <p:cNvPr id="2" name="object 155">
            <a:extLst>
              <a:ext uri="{FF2B5EF4-FFF2-40B4-BE49-F238E27FC236}">
                <a16:creationId xmlns:a16="http://schemas.microsoft.com/office/drawing/2014/main" id="{2F462FB3-7946-4F78-7C3F-73E802DB4BD6}"/>
              </a:ext>
            </a:extLst>
          </p:cNvPr>
          <p:cNvSpPr txBox="1">
            <a:spLocks/>
          </p:cNvSpPr>
          <p:nvPr/>
        </p:nvSpPr>
        <p:spPr>
          <a:xfrm>
            <a:off x="423479" y="4986865"/>
            <a:ext cx="3794761" cy="94737"/>
          </a:xfrm>
          <a:prstGeom prst="rect">
            <a:avLst/>
          </a:prstGeom>
        </p:spPr>
        <p:txBody>
          <a:bodyPr vert="horz" wrap="square" lIns="0" tIns="2381"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9525" defTabSz="685800">
              <a:spcBef>
                <a:spcPts val="75"/>
              </a:spcBef>
            </a:pPr>
            <a:r>
              <a:rPr lang="en-US" sz="600" kern="0" dirty="0">
                <a:solidFill>
                  <a:sysClr val="windowText" lastClr="000000"/>
                </a:solidFill>
                <a:latin typeface="Arial"/>
                <a:cs typeface="Arial"/>
              </a:rPr>
              <a:t>USASMDC</a:t>
            </a:r>
            <a:r>
              <a:rPr lang="en-US" sz="600" kern="0" spc="-26" dirty="0">
                <a:solidFill>
                  <a:sysClr val="windowText" lastClr="000000"/>
                </a:solidFill>
                <a:latin typeface="Arial"/>
                <a:cs typeface="Arial"/>
              </a:rPr>
              <a:t> </a:t>
            </a:r>
            <a:r>
              <a:rPr lang="en-US" sz="600" kern="0" dirty="0">
                <a:solidFill>
                  <a:sysClr val="windowText" lastClr="000000"/>
                </a:solidFill>
                <a:latin typeface="Arial"/>
                <a:cs typeface="Arial"/>
              </a:rPr>
              <a:t>Release</a:t>
            </a:r>
            <a:r>
              <a:rPr lang="en-US" sz="600" kern="0" spc="-4" dirty="0">
                <a:solidFill>
                  <a:sysClr val="windowText" lastClr="000000"/>
                </a:solidFill>
                <a:latin typeface="Arial"/>
                <a:cs typeface="Arial"/>
              </a:rPr>
              <a:t> </a:t>
            </a:r>
            <a:r>
              <a:rPr lang="en-US" sz="600" kern="0" dirty="0">
                <a:solidFill>
                  <a:sysClr val="windowText" lastClr="000000"/>
                </a:solidFill>
                <a:latin typeface="Arial"/>
                <a:cs typeface="Arial"/>
              </a:rPr>
              <a:t>#4017 </a:t>
            </a:r>
            <a:r>
              <a:rPr lang="en-US" sz="600" kern="0" spc="4" dirty="0">
                <a:solidFill>
                  <a:sysClr val="windowText" lastClr="000000"/>
                </a:solidFill>
                <a:latin typeface="Arial"/>
                <a:cs typeface="Arial"/>
              </a:rPr>
              <a:t> 16FEB</a:t>
            </a:r>
            <a:r>
              <a:rPr lang="en-US" sz="600" kern="0" dirty="0">
                <a:solidFill>
                  <a:sysClr val="windowText" lastClr="000000"/>
                </a:solidFill>
                <a:latin typeface="Arial"/>
                <a:cs typeface="Arial"/>
              </a:rPr>
              <a:t>2024,</a:t>
            </a:r>
            <a:r>
              <a:rPr lang="en-US" sz="600" kern="0" spc="11" dirty="0">
                <a:solidFill>
                  <a:sysClr val="windowText" lastClr="000000"/>
                </a:solidFill>
                <a:latin typeface="Arial"/>
                <a:cs typeface="Arial"/>
              </a:rPr>
              <a:t> </a:t>
            </a:r>
            <a:r>
              <a:rPr lang="en-US" sz="600" kern="0" spc="-8" dirty="0">
                <a:solidFill>
                  <a:sysClr val="windowText" lastClr="000000"/>
                </a:solidFill>
                <a:latin typeface="Arial"/>
                <a:cs typeface="Arial"/>
              </a:rPr>
              <a:t>Distribution</a:t>
            </a:r>
            <a:r>
              <a:rPr lang="en-US" sz="600" kern="0" spc="-23" dirty="0">
                <a:solidFill>
                  <a:sysClr val="windowText" lastClr="000000"/>
                </a:solidFill>
                <a:latin typeface="Arial"/>
                <a:cs typeface="Arial"/>
              </a:rPr>
              <a:t> </a:t>
            </a:r>
            <a:r>
              <a:rPr lang="en-US" sz="600" kern="0" dirty="0">
                <a:solidFill>
                  <a:sysClr val="windowText" lastClr="000000"/>
                </a:solidFill>
                <a:latin typeface="Arial"/>
                <a:cs typeface="Arial"/>
              </a:rPr>
              <a:t>A:</a:t>
            </a:r>
            <a:r>
              <a:rPr lang="en-US" sz="600" kern="0" spc="-11" dirty="0">
                <a:solidFill>
                  <a:sysClr val="windowText" lastClr="000000"/>
                </a:solidFill>
                <a:latin typeface="Arial"/>
                <a:cs typeface="Arial"/>
              </a:rPr>
              <a:t> </a:t>
            </a:r>
            <a:r>
              <a:rPr lang="en-US" sz="600" kern="0" dirty="0">
                <a:solidFill>
                  <a:sysClr val="windowText" lastClr="000000"/>
                </a:solidFill>
                <a:latin typeface="Arial"/>
                <a:cs typeface="Arial"/>
              </a:rPr>
              <a:t>Approved</a:t>
            </a:r>
            <a:r>
              <a:rPr lang="en-US" sz="600" kern="0" spc="8" dirty="0">
                <a:solidFill>
                  <a:sysClr val="windowText" lastClr="000000"/>
                </a:solidFill>
                <a:latin typeface="Arial"/>
                <a:cs typeface="Arial"/>
              </a:rPr>
              <a:t> </a:t>
            </a:r>
            <a:r>
              <a:rPr lang="en-US" sz="600" kern="0" dirty="0">
                <a:solidFill>
                  <a:sysClr val="windowText" lastClr="000000"/>
                </a:solidFill>
                <a:latin typeface="Arial"/>
                <a:cs typeface="Arial"/>
              </a:rPr>
              <a:t>for</a:t>
            </a:r>
            <a:r>
              <a:rPr lang="en-US" sz="600" kern="0" spc="-15" dirty="0">
                <a:solidFill>
                  <a:sysClr val="windowText" lastClr="000000"/>
                </a:solidFill>
                <a:latin typeface="Arial"/>
                <a:cs typeface="Arial"/>
              </a:rPr>
              <a:t> </a:t>
            </a:r>
            <a:r>
              <a:rPr lang="en-US" sz="600" kern="0" dirty="0">
                <a:solidFill>
                  <a:sysClr val="windowText" lastClr="000000"/>
                </a:solidFill>
                <a:latin typeface="Arial"/>
                <a:cs typeface="Arial"/>
              </a:rPr>
              <a:t>public</a:t>
            </a:r>
            <a:r>
              <a:rPr lang="en-US" sz="600" kern="0" spc="-15" dirty="0">
                <a:solidFill>
                  <a:sysClr val="windowText" lastClr="000000"/>
                </a:solidFill>
                <a:latin typeface="Arial"/>
                <a:cs typeface="Arial"/>
              </a:rPr>
              <a:t> </a:t>
            </a:r>
            <a:r>
              <a:rPr lang="en-US" sz="600" kern="0" dirty="0">
                <a:solidFill>
                  <a:sysClr val="windowText" lastClr="000000"/>
                </a:solidFill>
                <a:latin typeface="Arial"/>
                <a:cs typeface="Arial"/>
              </a:rPr>
              <a:t>release; </a:t>
            </a:r>
            <a:r>
              <a:rPr lang="en-US" sz="600" kern="0" spc="-8" dirty="0">
                <a:solidFill>
                  <a:sysClr val="windowText" lastClr="000000"/>
                </a:solidFill>
                <a:latin typeface="Arial"/>
                <a:cs typeface="Arial"/>
              </a:rPr>
              <a:t>distribution</a:t>
            </a:r>
            <a:r>
              <a:rPr lang="en-US" sz="600" kern="0" spc="-23" dirty="0">
                <a:solidFill>
                  <a:sysClr val="windowText" lastClr="000000"/>
                </a:solidFill>
                <a:latin typeface="Arial"/>
                <a:cs typeface="Arial"/>
              </a:rPr>
              <a:t> </a:t>
            </a:r>
            <a:r>
              <a:rPr lang="en-US" sz="600" kern="0" dirty="0">
                <a:solidFill>
                  <a:sysClr val="windowText" lastClr="000000"/>
                </a:solidFill>
                <a:latin typeface="Arial"/>
                <a:cs typeface="Arial"/>
              </a:rPr>
              <a:t>is</a:t>
            </a:r>
            <a:r>
              <a:rPr lang="en-US" sz="600" kern="0" spc="-15" dirty="0">
                <a:solidFill>
                  <a:sysClr val="windowText" lastClr="000000"/>
                </a:solidFill>
                <a:latin typeface="Arial"/>
                <a:cs typeface="Arial"/>
              </a:rPr>
              <a:t> </a:t>
            </a:r>
            <a:r>
              <a:rPr lang="en-US" sz="600" kern="0" dirty="0">
                <a:solidFill>
                  <a:sysClr val="windowText" lastClr="000000"/>
                </a:solidFill>
                <a:latin typeface="Arial"/>
                <a:cs typeface="Arial"/>
              </a:rPr>
              <a:t>unlimited</a:t>
            </a:r>
            <a:r>
              <a:rPr lang="en-US" sz="600" kern="0" spc="-19" dirty="0">
                <a:solidFill>
                  <a:sysClr val="windowText" lastClr="000000"/>
                </a:solidFill>
                <a:latin typeface="Arial"/>
                <a:cs typeface="Arial"/>
              </a:rPr>
              <a:t> </a:t>
            </a:r>
            <a:endParaRPr lang="en-US" sz="600" kern="0" dirty="0">
              <a:solidFill>
                <a:sysClr val="windowText" lastClr="000000"/>
              </a:solidFill>
              <a:latin typeface="Arial"/>
              <a:cs typeface="Arial"/>
            </a:endParaRPr>
          </a:p>
        </p:txBody>
      </p:sp>
    </p:spTree>
    <p:extLst>
      <p:ext uri="{BB962C8B-B14F-4D97-AF65-F5344CB8AC3E}">
        <p14:creationId xmlns:p14="http://schemas.microsoft.com/office/powerpoint/2010/main" val="1534945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00690" y="4271550"/>
            <a:ext cx="8172449" cy="461665"/>
          </a:xfrm>
          <a:prstGeom prst="rect">
            <a:avLst/>
          </a:prstGeom>
          <a:noFill/>
        </p:spPr>
        <p:txBody>
          <a:bodyPr wrap="square" rtlCol="0">
            <a:spAutoFit/>
          </a:bodyPr>
          <a:lstStyle/>
          <a:p>
            <a:pPr defTabSz="144661"/>
            <a:r>
              <a:rPr lang="en-US" sz="1200" b="1" dirty="0">
                <a:solidFill>
                  <a:prstClr val="black"/>
                </a:solidFill>
                <a:latin typeface=" Arial"/>
              </a:rPr>
              <a:t>Approximately 56% of the spend for the Command’s top 5 NAICS codes were awarded to Small Businesses.  Small Business provides meaningful and complex support to USASMDC.  </a:t>
            </a:r>
          </a:p>
        </p:txBody>
      </p:sp>
      <p:sp>
        <p:nvSpPr>
          <p:cNvPr id="11" name="Title 1"/>
          <p:cNvSpPr>
            <a:spLocks noGrp="1"/>
          </p:cNvSpPr>
          <p:nvPr>
            <p:ph type="title"/>
          </p:nvPr>
        </p:nvSpPr>
        <p:spPr>
          <a:xfrm>
            <a:off x="2343150" y="0"/>
            <a:ext cx="6172200" cy="608237"/>
          </a:xfrm>
        </p:spPr>
        <p:txBody>
          <a:bodyPr>
            <a:normAutofit fontScale="90000"/>
          </a:bodyPr>
          <a:lstStyle/>
          <a:p>
            <a:pPr algn="ctr"/>
            <a:br>
              <a:rPr lang="en-US" sz="633" dirty="0">
                <a:solidFill>
                  <a:srgbClr val="0033CC"/>
                </a:solidFill>
                <a:latin typeface="Arial" panose="020B0604020202020204" pitchFamily="34" charset="0"/>
                <a:cs typeface="Arial" panose="020B0604020202020204" pitchFamily="34" charset="0"/>
              </a:rPr>
            </a:br>
            <a:br>
              <a:rPr lang="en-US" sz="633" dirty="0">
                <a:solidFill>
                  <a:srgbClr val="0033CC"/>
                </a:solidFill>
                <a:latin typeface="Arial" panose="020B0604020202020204" pitchFamily="34" charset="0"/>
                <a:cs typeface="Arial" panose="020B0604020202020204" pitchFamily="34" charset="0"/>
              </a:rPr>
            </a:br>
            <a:r>
              <a:rPr lang="en-US" sz="2025" dirty="0"/>
              <a:t>SMDC’s Top 5 SMDC NAICS Codes by Percentage of Eligible Dollars for FY23</a:t>
            </a:r>
            <a:br>
              <a:rPr lang="en-US" sz="1350" dirty="0">
                <a:solidFill>
                  <a:srgbClr val="0033CC"/>
                </a:solidFill>
                <a:latin typeface="Arial" panose="020B0604020202020204" pitchFamily="34" charset="0"/>
                <a:cs typeface="Arial" panose="020B0604020202020204" pitchFamily="34" charset="0"/>
              </a:rPr>
            </a:br>
            <a:endParaRPr lang="en-US" sz="1350" dirty="0"/>
          </a:p>
        </p:txBody>
      </p:sp>
      <p:graphicFrame>
        <p:nvGraphicFramePr>
          <p:cNvPr id="12" name="Chart 11">
            <a:extLst>
              <a:ext uri="{FF2B5EF4-FFF2-40B4-BE49-F238E27FC236}">
                <a16:creationId xmlns:a16="http://schemas.microsoft.com/office/drawing/2014/main" id="{BA03DC14-2AE0-4B33-8B4D-83371AAC31E0}"/>
              </a:ext>
            </a:extLst>
          </p:cNvPr>
          <p:cNvGraphicFramePr/>
          <p:nvPr>
            <p:extLst>
              <p:ext uri="{D42A27DB-BD31-4B8C-83A1-F6EECF244321}">
                <p14:modId xmlns:p14="http://schemas.microsoft.com/office/powerpoint/2010/main" val="1215882747"/>
              </p:ext>
            </p:extLst>
          </p:nvPr>
        </p:nvGraphicFramePr>
        <p:xfrm>
          <a:off x="0" y="696773"/>
          <a:ext cx="9029700" cy="368161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0E35AF9-A5AF-5E87-AAD5-7013E7525910}"/>
              </a:ext>
            </a:extLst>
          </p:cNvPr>
          <p:cNvSpPr txBox="1"/>
          <p:nvPr/>
        </p:nvSpPr>
        <p:spPr>
          <a:xfrm>
            <a:off x="1623952" y="4907478"/>
            <a:ext cx="5602184" cy="196208"/>
          </a:xfrm>
          <a:prstGeom prst="rect">
            <a:avLst/>
          </a:prstGeom>
          <a:noFill/>
        </p:spPr>
        <p:txBody>
          <a:bodyPr wrap="square" rtlCol="0">
            <a:spAutoFit/>
          </a:bodyPr>
          <a:lstStyle/>
          <a:p>
            <a:pPr defTabSz="342900"/>
            <a:r>
              <a:rPr lang="en-US" sz="675" dirty="0">
                <a:solidFill>
                  <a:prstClr val="black"/>
                </a:solidFill>
                <a:latin typeface="Arial" panose="020B0604020202020204" pitchFamily="34" charset="0"/>
                <a:cs typeface="Arial" panose="020B0604020202020204" pitchFamily="34" charset="0"/>
              </a:rPr>
              <a:t>                                                                                                                                                                                                                        </a:t>
            </a:r>
          </a:p>
        </p:txBody>
      </p:sp>
      <p:sp>
        <p:nvSpPr>
          <p:cNvPr id="3" name="Slide Number Placeholder 2">
            <a:extLst>
              <a:ext uri="{FF2B5EF4-FFF2-40B4-BE49-F238E27FC236}">
                <a16:creationId xmlns:a16="http://schemas.microsoft.com/office/drawing/2014/main" id="{5B142E2C-1F4C-A214-D40F-6B9E49B06AE0}"/>
              </a:ext>
            </a:extLst>
          </p:cNvPr>
          <p:cNvSpPr>
            <a:spLocks noGrp="1"/>
          </p:cNvSpPr>
          <p:nvPr>
            <p:ph type="sldNum" sz="quarter" idx="12"/>
          </p:nvPr>
        </p:nvSpPr>
        <p:spPr>
          <a:xfrm>
            <a:off x="6553200" y="4877214"/>
            <a:ext cx="1676400" cy="215106"/>
          </a:xfrm>
        </p:spPr>
        <p:txBody>
          <a:bodyPr/>
          <a:lstStyle/>
          <a:p>
            <a:pPr defTabSz="342900"/>
            <a:fld id="{127F459C-851C-C04E-AA68-085002126BB3}" type="slidenum">
              <a:rPr lang="en-US" sz="600">
                <a:solidFill>
                  <a:schemeClr val="tx1"/>
                </a:solidFill>
              </a:rPr>
              <a:pPr defTabSz="342900"/>
              <a:t>7</a:t>
            </a:fld>
            <a:endParaRPr lang="en-US" sz="600" dirty="0">
              <a:solidFill>
                <a:schemeClr val="tx1"/>
              </a:solidFill>
            </a:endParaRPr>
          </a:p>
        </p:txBody>
      </p:sp>
      <p:sp>
        <p:nvSpPr>
          <p:cNvPr id="5" name="object 155">
            <a:extLst>
              <a:ext uri="{FF2B5EF4-FFF2-40B4-BE49-F238E27FC236}">
                <a16:creationId xmlns:a16="http://schemas.microsoft.com/office/drawing/2014/main" id="{BB81473A-C92B-A988-0471-EC0C8B713FFA}"/>
              </a:ext>
            </a:extLst>
          </p:cNvPr>
          <p:cNvSpPr txBox="1">
            <a:spLocks/>
          </p:cNvSpPr>
          <p:nvPr/>
        </p:nvSpPr>
        <p:spPr>
          <a:xfrm>
            <a:off x="423479" y="4987629"/>
            <a:ext cx="3794761" cy="94737"/>
          </a:xfrm>
          <a:prstGeom prst="rect">
            <a:avLst/>
          </a:prstGeom>
        </p:spPr>
        <p:txBody>
          <a:bodyPr vert="horz" wrap="square" lIns="0" tIns="2381"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9525" defTabSz="685800">
              <a:spcBef>
                <a:spcPts val="75"/>
              </a:spcBef>
            </a:pPr>
            <a:r>
              <a:rPr lang="en-US" sz="600" kern="0">
                <a:solidFill>
                  <a:sysClr val="windowText" lastClr="000000"/>
                </a:solidFill>
                <a:latin typeface="Arial"/>
                <a:cs typeface="Arial"/>
              </a:rPr>
              <a:t>USASMDC</a:t>
            </a:r>
            <a:r>
              <a:rPr lang="en-US" sz="600" kern="0" spc="-26">
                <a:solidFill>
                  <a:sysClr val="windowText" lastClr="000000"/>
                </a:solidFill>
                <a:latin typeface="Arial"/>
                <a:cs typeface="Arial"/>
              </a:rPr>
              <a:t> </a:t>
            </a:r>
            <a:r>
              <a:rPr lang="en-US" sz="600" kern="0">
                <a:solidFill>
                  <a:sysClr val="windowText" lastClr="000000"/>
                </a:solidFill>
                <a:latin typeface="Arial"/>
                <a:cs typeface="Arial"/>
              </a:rPr>
              <a:t>Release</a:t>
            </a:r>
            <a:r>
              <a:rPr lang="en-US" sz="600" kern="0" spc="-4">
                <a:solidFill>
                  <a:sysClr val="windowText" lastClr="000000"/>
                </a:solidFill>
                <a:latin typeface="Arial"/>
                <a:cs typeface="Arial"/>
              </a:rPr>
              <a:t> </a:t>
            </a:r>
            <a:r>
              <a:rPr lang="en-US" sz="600" kern="0">
                <a:solidFill>
                  <a:sysClr val="windowText" lastClr="000000"/>
                </a:solidFill>
                <a:latin typeface="Arial"/>
                <a:cs typeface="Arial"/>
              </a:rPr>
              <a:t>#4017 </a:t>
            </a:r>
            <a:r>
              <a:rPr lang="en-US" sz="600" kern="0" spc="4">
                <a:solidFill>
                  <a:sysClr val="windowText" lastClr="000000"/>
                </a:solidFill>
                <a:latin typeface="Arial"/>
                <a:cs typeface="Arial"/>
              </a:rPr>
              <a:t> 16FEB</a:t>
            </a:r>
            <a:r>
              <a:rPr lang="en-US" sz="600" kern="0">
                <a:solidFill>
                  <a:sysClr val="windowText" lastClr="000000"/>
                </a:solidFill>
                <a:latin typeface="Arial"/>
                <a:cs typeface="Arial"/>
              </a:rPr>
              <a:t>2024,</a:t>
            </a:r>
            <a:r>
              <a:rPr lang="en-US" sz="600" kern="0" spc="11">
                <a:solidFill>
                  <a:sysClr val="windowText" lastClr="000000"/>
                </a:solidFill>
                <a:latin typeface="Arial"/>
                <a:cs typeface="Arial"/>
              </a:rPr>
              <a:t> </a:t>
            </a:r>
            <a:r>
              <a:rPr lang="en-US" sz="600" kern="0" spc="-8">
                <a:solidFill>
                  <a:sysClr val="windowText" lastClr="000000"/>
                </a:solidFill>
                <a:latin typeface="Arial"/>
                <a:cs typeface="Arial"/>
              </a:rPr>
              <a:t>Distribution</a:t>
            </a:r>
            <a:r>
              <a:rPr lang="en-US" sz="600" kern="0" spc="-23">
                <a:solidFill>
                  <a:sysClr val="windowText" lastClr="000000"/>
                </a:solidFill>
                <a:latin typeface="Arial"/>
                <a:cs typeface="Arial"/>
              </a:rPr>
              <a:t> </a:t>
            </a:r>
            <a:r>
              <a:rPr lang="en-US" sz="600" kern="0">
                <a:solidFill>
                  <a:sysClr val="windowText" lastClr="000000"/>
                </a:solidFill>
                <a:latin typeface="Arial"/>
                <a:cs typeface="Arial"/>
              </a:rPr>
              <a:t>A:</a:t>
            </a:r>
            <a:r>
              <a:rPr lang="en-US" sz="600" kern="0" spc="-11">
                <a:solidFill>
                  <a:sysClr val="windowText" lastClr="000000"/>
                </a:solidFill>
                <a:latin typeface="Arial"/>
                <a:cs typeface="Arial"/>
              </a:rPr>
              <a:t> </a:t>
            </a:r>
            <a:r>
              <a:rPr lang="en-US" sz="600" kern="0">
                <a:solidFill>
                  <a:sysClr val="windowText" lastClr="000000"/>
                </a:solidFill>
                <a:latin typeface="Arial"/>
                <a:cs typeface="Arial"/>
              </a:rPr>
              <a:t>Approved</a:t>
            </a:r>
            <a:r>
              <a:rPr lang="en-US" sz="600" kern="0" spc="8">
                <a:solidFill>
                  <a:sysClr val="windowText" lastClr="000000"/>
                </a:solidFill>
                <a:latin typeface="Arial"/>
                <a:cs typeface="Arial"/>
              </a:rPr>
              <a:t> </a:t>
            </a:r>
            <a:r>
              <a:rPr lang="en-US" sz="600" kern="0">
                <a:solidFill>
                  <a:sysClr val="windowText" lastClr="000000"/>
                </a:solidFill>
                <a:latin typeface="Arial"/>
                <a:cs typeface="Arial"/>
              </a:rPr>
              <a:t>for</a:t>
            </a:r>
            <a:r>
              <a:rPr lang="en-US" sz="600" kern="0" spc="-15">
                <a:solidFill>
                  <a:sysClr val="windowText" lastClr="000000"/>
                </a:solidFill>
                <a:latin typeface="Arial"/>
                <a:cs typeface="Arial"/>
              </a:rPr>
              <a:t> </a:t>
            </a:r>
            <a:r>
              <a:rPr lang="en-US" sz="600" kern="0">
                <a:solidFill>
                  <a:sysClr val="windowText" lastClr="000000"/>
                </a:solidFill>
                <a:latin typeface="Arial"/>
                <a:cs typeface="Arial"/>
              </a:rPr>
              <a:t>public</a:t>
            </a:r>
            <a:r>
              <a:rPr lang="en-US" sz="600" kern="0" spc="-15">
                <a:solidFill>
                  <a:sysClr val="windowText" lastClr="000000"/>
                </a:solidFill>
                <a:latin typeface="Arial"/>
                <a:cs typeface="Arial"/>
              </a:rPr>
              <a:t> </a:t>
            </a:r>
            <a:r>
              <a:rPr lang="en-US" sz="600" kern="0">
                <a:solidFill>
                  <a:sysClr val="windowText" lastClr="000000"/>
                </a:solidFill>
                <a:latin typeface="Arial"/>
                <a:cs typeface="Arial"/>
              </a:rPr>
              <a:t>release; </a:t>
            </a:r>
            <a:r>
              <a:rPr lang="en-US" sz="600" kern="0" spc="-8">
                <a:solidFill>
                  <a:sysClr val="windowText" lastClr="000000"/>
                </a:solidFill>
                <a:latin typeface="Arial"/>
                <a:cs typeface="Arial"/>
              </a:rPr>
              <a:t>distribution</a:t>
            </a:r>
            <a:r>
              <a:rPr lang="en-US" sz="600" kern="0" spc="-23">
                <a:solidFill>
                  <a:sysClr val="windowText" lastClr="000000"/>
                </a:solidFill>
                <a:latin typeface="Arial"/>
                <a:cs typeface="Arial"/>
              </a:rPr>
              <a:t> </a:t>
            </a:r>
            <a:r>
              <a:rPr lang="en-US" sz="600" kern="0">
                <a:solidFill>
                  <a:sysClr val="windowText" lastClr="000000"/>
                </a:solidFill>
                <a:latin typeface="Arial"/>
                <a:cs typeface="Arial"/>
              </a:rPr>
              <a:t>is</a:t>
            </a:r>
            <a:r>
              <a:rPr lang="en-US" sz="600" kern="0" spc="-15">
                <a:solidFill>
                  <a:sysClr val="windowText" lastClr="000000"/>
                </a:solidFill>
                <a:latin typeface="Arial"/>
                <a:cs typeface="Arial"/>
              </a:rPr>
              <a:t> </a:t>
            </a:r>
            <a:r>
              <a:rPr lang="en-US" sz="600" kern="0">
                <a:solidFill>
                  <a:sysClr val="windowText" lastClr="000000"/>
                </a:solidFill>
                <a:latin typeface="Arial"/>
                <a:cs typeface="Arial"/>
              </a:rPr>
              <a:t>unlimited</a:t>
            </a:r>
            <a:r>
              <a:rPr lang="en-US" sz="600" kern="0" spc="-19">
                <a:solidFill>
                  <a:sysClr val="windowText" lastClr="000000"/>
                </a:solidFill>
                <a:latin typeface="Arial"/>
                <a:cs typeface="Arial"/>
              </a:rPr>
              <a:t> </a:t>
            </a:r>
            <a:endParaRPr lang="en-US" sz="600" kern="0" dirty="0">
              <a:solidFill>
                <a:sysClr val="windowText" lastClr="000000"/>
              </a:solidFill>
              <a:latin typeface="Arial"/>
              <a:cs typeface="Arial"/>
            </a:endParaRPr>
          </a:p>
        </p:txBody>
      </p:sp>
    </p:spTree>
    <p:extLst>
      <p:ext uri="{BB962C8B-B14F-4D97-AF65-F5344CB8AC3E}">
        <p14:creationId xmlns:p14="http://schemas.microsoft.com/office/powerpoint/2010/main" val="29750054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EA3E579196CD42A65F7F39DD367F8A" ma:contentTypeVersion="11" ma:contentTypeDescription="Create a new document." ma:contentTypeScope="" ma:versionID="fdd813ae6d8d57d6fd530655a384201d">
  <xsd:schema xmlns:xsd="http://www.w3.org/2001/XMLSchema" xmlns:xs="http://www.w3.org/2001/XMLSchema" xmlns:p="http://schemas.microsoft.com/office/2006/metadata/properties" xmlns:ns2="9afbfe55-1695-456d-8f0a-f12380441cf7" xmlns:ns3="b263a867-682e-4c8f-b685-6827e2f665ea" xmlns:ns4="fad2c7d9-ec42-4e3f-8c52-dfbea0bb0ef1" targetNamespace="http://schemas.microsoft.com/office/2006/metadata/properties" ma:root="true" ma:fieldsID="ca2493724536bc54b014ca87aab8e7f8" ns2:_="" ns3:_="" ns4:_="">
    <xsd:import namespace="9afbfe55-1695-456d-8f0a-f12380441cf7"/>
    <xsd:import namespace="b263a867-682e-4c8f-b685-6827e2f665ea"/>
    <xsd:import namespace="fad2c7d9-ec42-4e3f-8c52-dfbea0bb0ef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bfe55-1695-456d-8f0a-f12380441cf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263a867-682e-4c8f-b685-6827e2f665e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d2c7d9-ec42-4e3f-8c52-dfbea0bb0ef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9afbfe55-1695-456d-8f0a-f12380441cf7">SRRJYJUNYAMR-346768261-1847</_dlc_DocId>
    <_dlc_DocIdUrl xmlns="9afbfe55-1695-456d-8f0a-f12380441cf7">
      <Url>https://cmdnet.smdc.army.mil/staff/SS/PA/_layouts/15/DocIdRedir.aspx?ID=SRRJYJUNYAMR-346768261-1847</Url>
      <Description>SRRJYJUNYAMR-346768261-1847</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xmlns="">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C2EB45D-EFC4-48B7-AFCA-066B3DDCA3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fbfe55-1695-456d-8f0a-f12380441cf7"/>
    <ds:schemaRef ds:uri="b263a867-682e-4c8f-b685-6827e2f665ea"/>
    <ds:schemaRef ds:uri="fad2c7d9-ec42-4e3f-8c52-dfbea0bb0e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C917F6-2F31-4CC0-8BEC-1C9DF565963C}">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9afbfe55-1695-456d-8f0a-f12380441cf7"/>
    <ds:schemaRef ds:uri="http://www.w3.org/XML/1998/namespace"/>
  </ds:schemaRefs>
</ds:datastoreItem>
</file>

<file path=customXml/itemProps3.xml><?xml version="1.0" encoding="utf-8"?>
<ds:datastoreItem xmlns:ds="http://schemas.openxmlformats.org/officeDocument/2006/customXml" ds:itemID="{D3AC6D03-8920-4F8F-BE27-0242FC966ADB}">
  <ds:schemaRefs>
    <ds:schemaRef ds:uri="http://schemas.microsoft.com/sharepoint/v3/contenttype/forms"/>
  </ds:schemaRefs>
</ds:datastoreItem>
</file>

<file path=customXml/itemProps4.xml><?xml version="1.0" encoding="utf-8"?>
<ds:datastoreItem xmlns:ds="http://schemas.openxmlformats.org/officeDocument/2006/customXml" ds:itemID="{F154F103-E1E7-4FEC-8926-F926A0D27D0B}">
  <ds:schemaRefs>
    <ds:schemaRef ds:uri="http://schemas.microsoft.com/sharepoint/events"/>
    <ds:schemaRef ds:uri=""/>
  </ds:schemaRefs>
</ds:datastoreItem>
</file>

<file path=docProps/app.xml><?xml version="1.0" encoding="utf-8"?>
<Properties xmlns="http://schemas.openxmlformats.org/officeDocument/2006/extended-properties" xmlns:vt="http://schemas.openxmlformats.org/officeDocument/2006/docPropsVTypes">
  <Template/>
  <TotalTime>1225</TotalTime>
  <Words>842</Words>
  <Application>Microsoft Office PowerPoint</Application>
  <PresentationFormat>On-screen Show (16:9)</PresentationFormat>
  <Paragraphs>125</Paragraphs>
  <Slides>7</Slides>
  <Notes>3</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7</vt:i4>
      </vt:variant>
    </vt:vector>
  </HeadingPairs>
  <TitlesOfParts>
    <vt:vector size="18" baseType="lpstr">
      <vt:lpstr> Arial</vt:lpstr>
      <vt:lpstr>Arial</vt:lpstr>
      <vt:lpstr>Calibri</vt:lpstr>
      <vt:lpstr>Courier New</vt:lpstr>
      <vt:lpstr>Lucida Grande</vt:lpstr>
      <vt:lpstr>Wingdings</vt:lpstr>
      <vt:lpstr>1_Office Theme</vt:lpstr>
      <vt:lpstr>2_Office Theme</vt:lpstr>
      <vt:lpstr>3_Office Theme</vt:lpstr>
      <vt:lpstr>4_Office Theme</vt:lpstr>
      <vt:lpstr>Worksheet</vt:lpstr>
      <vt:lpstr>PowerPoint Presentation</vt:lpstr>
      <vt:lpstr>Overview</vt:lpstr>
      <vt:lpstr>Command Relationships</vt:lpstr>
      <vt:lpstr>PowerPoint Presentation</vt:lpstr>
      <vt:lpstr>PowerPoint Presentation</vt:lpstr>
      <vt:lpstr>PowerPoint Presentation</vt:lpstr>
      <vt:lpstr>  SMDC’s Top 5 SMDC NAICS Codes by Percentage of Eligible Dollars for FY23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Henry</dc:creator>
  <cp:lastModifiedBy>Birdsong, Mary A CIV USARMY SMDC (USA)</cp:lastModifiedBy>
  <cp:revision>59</cp:revision>
  <dcterms:created xsi:type="dcterms:W3CDTF">2018-05-15T18:56:31Z</dcterms:created>
  <dcterms:modified xsi:type="dcterms:W3CDTF">2024-02-20T16:07:13Z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0x0101008FEA3E579196CD42A65F7F39DD367F8A</vt:lpwstr>
  </property>
  <property fmtid="{D5CDD505-2E9C-101B-9397-08002B2CF9AE}" pid="3" name="_dlc_DocIdItemGuid">
    <vt:lpwstr>3d6e45ac-de5d-4fa2-8c24-076e040821ec</vt:lpwstr>
  </property>
  <property fmtid="{D5CDD505-2E9C-101B-9397-08002B2CF9AE}" pid="4" name="Order">
    <vt:r8>184700</vt:r8>
  </property>
</Properties>
</file>